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72" r:id="rId3"/>
    <p:sldId id="259" r:id="rId4"/>
    <p:sldId id="260" r:id="rId5"/>
    <p:sldId id="274" r:id="rId6"/>
    <p:sldId id="261" r:id="rId7"/>
    <p:sldId id="275" r:id="rId8"/>
    <p:sldId id="262" r:id="rId9"/>
    <p:sldId id="263" r:id="rId10"/>
    <p:sldId id="264" r:id="rId11"/>
    <p:sldId id="265" r:id="rId12"/>
    <p:sldId id="270" r:id="rId13"/>
    <p:sldId id="271" r:id="rId14"/>
    <p:sldId id="276" r:id="rId15"/>
    <p:sldId id="278" r:id="rId16"/>
  </p:sldIdLst>
  <p:sldSz cx="9144000" cy="6858000" type="screen4x3"/>
  <p:notesSz cx="6735763" cy="98663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BE5"/>
    <a:srgbClr val="CCCCFF"/>
    <a:srgbClr val="C8B4C8"/>
    <a:srgbClr val="003300"/>
    <a:srgbClr val="008000"/>
    <a:srgbClr val="9BA060"/>
    <a:srgbClr val="D1DAA2"/>
    <a:srgbClr val="FFFFFF"/>
    <a:srgbClr val="FF9999"/>
    <a:srgbClr val="772D73"/>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95065" autoAdjust="0"/>
  </p:normalViewPr>
  <p:slideViewPr>
    <p:cSldViewPr>
      <p:cViewPr varScale="1">
        <p:scale>
          <a:sx n="108" d="100"/>
          <a:sy n="108" d="100"/>
        </p:scale>
        <p:origin x="-1704"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FFC5FE1B-7F4D-49FD-BAB9-8A3852D40C7E}" type="datetimeFigureOut">
              <a:rPr lang="zh-CN" altLang="en-US" smtClean="0"/>
              <a:pPr/>
              <a:t>2016-05-12</a:t>
            </a:fld>
            <a:endParaRPr lang="zh-CN" altLang="en-US"/>
          </a:p>
        </p:txBody>
      </p:sp>
      <p:sp>
        <p:nvSpPr>
          <p:cNvPr id="4" name="幻灯片图像占位符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76E6023-A1C5-400E-AD1A-C54C70C0720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pPr/>
              <a:t>2016-05-12</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pPr/>
              <a:t>2016-05-12</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pPr/>
              <a:t>2016-05-12</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pPr/>
              <a:t>2016-05-12</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pPr/>
              <a:t>2016-05-12</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530820CF-B880-4189-942D-D702A7CBA730}" type="datetimeFigureOut">
              <a:rPr lang="zh-CN" altLang="en-US" smtClean="0"/>
              <a:pPr/>
              <a:t>2016-05-12</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530820CF-B880-4189-942D-D702A7CBA730}" type="datetimeFigureOut">
              <a:rPr lang="zh-CN" altLang="en-US" smtClean="0"/>
              <a:pPr/>
              <a:t>2016-05-12</a:t>
            </a:fld>
            <a:endParaRPr lang="zh-CN" altLang="en-US"/>
          </a:p>
        </p:txBody>
      </p:sp>
      <p:sp>
        <p:nvSpPr>
          <p:cNvPr id="8" name="页脚占位符 7"/>
          <p:cNvSpPr>
            <a:spLocks noGrp="1"/>
          </p:cNvSpPr>
          <p:nvPr>
            <p:ph type="ftr" sz="quarter" idx="11"/>
          </p:nvPr>
        </p:nvSpPr>
        <p:spPr/>
        <p:txBody>
          <a:bodyPr/>
          <a:lstStyle>
            <a:lvl1pPr>
              <a:defRPr/>
            </a:lvl1pPr>
          </a:lstStyle>
          <a:p>
            <a:endParaRPr lang="zh-CN" altLang="en-US"/>
          </a:p>
        </p:txBody>
      </p:sp>
      <p:sp>
        <p:nvSpPr>
          <p:cNvPr id="9" name="灯片编号占位符 8"/>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530820CF-B880-4189-942D-D702A7CBA730}" type="datetimeFigureOut">
              <a:rPr lang="zh-CN" altLang="en-US" smtClean="0"/>
              <a:pPr/>
              <a:t>2016-05-12</a:t>
            </a:fld>
            <a:endParaRPr lang="zh-CN" altLang="en-US"/>
          </a:p>
        </p:txBody>
      </p:sp>
      <p:sp>
        <p:nvSpPr>
          <p:cNvPr id="4" name="页脚占位符 3"/>
          <p:cNvSpPr>
            <a:spLocks noGrp="1"/>
          </p:cNvSpPr>
          <p:nvPr>
            <p:ph type="ftr" sz="quarter" idx="11"/>
          </p:nvPr>
        </p:nvSpPr>
        <p:spPr/>
        <p:txBody>
          <a:bodyPr/>
          <a:lstStyle>
            <a:lvl1pPr>
              <a:defRPr/>
            </a:lvl1pPr>
          </a:lstStyle>
          <a:p>
            <a:endParaRPr lang="zh-CN" altLang="en-US"/>
          </a:p>
        </p:txBody>
      </p:sp>
      <p:sp>
        <p:nvSpPr>
          <p:cNvPr id="5" name="灯片编号占位符 4"/>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530820CF-B880-4189-942D-D702A7CBA730}" type="datetimeFigureOut">
              <a:rPr lang="zh-CN" altLang="en-US" smtClean="0"/>
              <a:pPr/>
              <a:t>2016-05-12</a:t>
            </a:fld>
            <a:endParaRPr lang="zh-CN" altLang="en-US"/>
          </a:p>
        </p:txBody>
      </p:sp>
      <p:sp>
        <p:nvSpPr>
          <p:cNvPr id="3" name="页脚占位符 2"/>
          <p:cNvSpPr>
            <a:spLocks noGrp="1"/>
          </p:cNvSpPr>
          <p:nvPr>
            <p:ph type="ftr" sz="quarter" idx="11"/>
          </p:nvPr>
        </p:nvSpPr>
        <p:spPr/>
        <p:txBody>
          <a:bodyPr/>
          <a:lstStyle>
            <a:lvl1pPr>
              <a:defRPr/>
            </a:lvl1pPr>
          </a:lstStyle>
          <a:p>
            <a:endParaRPr lang="zh-CN" altLang="en-US"/>
          </a:p>
        </p:txBody>
      </p:sp>
      <p:sp>
        <p:nvSpPr>
          <p:cNvPr id="4" name="灯片编号占位符 3"/>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530820CF-B880-4189-942D-D702A7CBA730}" type="datetimeFigureOut">
              <a:rPr lang="zh-CN" altLang="en-US" smtClean="0"/>
              <a:pPr/>
              <a:t>2016-05-12</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530820CF-B880-4189-942D-D702A7CBA730}" type="datetimeFigureOut">
              <a:rPr lang="zh-CN" altLang="en-US" smtClean="0"/>
              <a:pPr/>
              <a:t>2016-05-12</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530820CF-B880-4189-942D-D702A7CBA730}" type="datetimeFigureOut">
              <a:rPr lang="zh-CN" altLang="en-US" smtClean="0"/>
              <a:pPr/>
              <a:t>2016-05-12</a:t>
            </a:fld>
            <a:endParaRPr lang="zh-CN"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zh-CN"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ea typeface="宋体" pitchFamily="2" charset="-122"/>
        </a:defRPr>
      </a:lvl2pPr>
      <a:lvl3pPr algn="ctr" rtl="0" fontAlgn="base">
        <a:spcBef>
          <a:spcPct val="0"/>
        </a:spcBef>
        <a:spcAft>
          <a:spcPct val="0"/>
        </a:spcAft>
        <a:defRPr sz="4400">
          <a:solidFill>
            <a:schemeClr val="tx2"/>
          </a:solidFill>
          <a:latin typeface="Arial" pitchFamily="34" charset="0"/>
          <a:ea typeface="宋体" pitchFamily="2" charset="-122"/>
        </a:defRPr>
      </a:lvl3pPr>
      <a:lvl4pPr algn="ctr" rtl="0" fontAlgn="base">
        <a:spcBef>
          <a:spcPct val="0"/>
        </a:spcBef>
        <a:spcAft>
          <a:spcPct val="0"/>
        </a:spcAft>
        <a:defRPr sz="4400">
          <a:solidFill>
            <a:schemeClr val="tx2"/>
          </a:solidFill>
          <a:latin typeface="Arial" pitchFamily="34" charset="0"/>
          <a:ea typeface="宋体" pitchFamily="2" charset="-122"/>
        </a:defRPr>
      </a:lvl4pPr>
      <a:lvl5pPr algn="ctr" rtl="0" fontAlgn="base">
        <a:spcBef>
          <a:spcPct val="0"/>
        </a:spcBef>
        <a:spcAft>
          <a:spcPct val="0"/>
        </a:spcAft>
        <a:defRPr sz="4400">
          <a:solidFill>
            <a:schemeClr val="tx2"/>
          </a:solidFill>
          <a:latin typeface="Arial" pitchFamily="34" charset="0"/>
          <a:ea typeface="宋体" pitchFamily="2" charset="-122"/>
        </a:defRPr>
      </a:lvl5pPr>
      <a:lvl6pPr marL="457200" algn="ctr" rtl="0" fontAlgn="base">
        <a:spcBef>
          <a:spcPct val="0"/>
        </a:spcBef>
        <a:spcAft>
          <a:spcPct val="0"/>
        </a:spcAft>
        <a:defRPr sz="4400">
          <a:solidFill>
            <a:schemeClr val="tx2"/>
          </a:solidFill>
          <a:latin typeface="Arial" pitchFamily="34" charset="0"/>
          <a:ea typeface="宋体" pitchFamily="2" charset="-122"/>
        </a:defRPr>
      </a:lvl6pPr>
      <a:lvl7pPr marL="914400" algn="ctr" rtl="0" fontAlgn="base">
        <a:spcBef>
          <a:spcPct val="0"/>
        </a:spcBef>
        <a:spcAft>
          <a:spcPct val="0"/>
        </a:spcAft>
        <a:defRPr sz="4400">
          <a:solidFill>
            <a:schemeClr val="tx2"/>
          </a:solidFill>
          <a:latin typeface="Arial" pitchFamily="34" charset="0"/>
          <a:ea typeface="宋体" pitchFamily="2" charset="-122"/>
        </a:defRPr>
      </a:lvl7pPr>
      <a:lvl8pPr marL="1371600" algn="ctr" rtl="0" fontAlgn="base">
        <a:spcBef>
          <a:spcPct val="0"/>
        </a:spcBef>
        <a:spcAft>
          <a:spcPct val="0"/>
        </a:spcAft>
        <a:defRPr sz="4400">
          <a:solidFill>
            <a:schemeClr val="tx2"/>
          </a:solidFill>
          <a:latin typeface="Arial" pitchFamily="34" charset="0"/>
          <a:ea typeface="宋体" pitchFamily="2" charset="-122"/>
        </a:defRPr>
      </a:lvl8pPr>
      <a:lvl9pPr marL="1828800" algn="ctr" rtl="0" fontAlgn="base">
        <a:spcBef>
          <a:spcPct val="0"/>
        </a:spcBef>
        <a:spcAft>
          <a:spcPct val="0"/>
        </a:spcAft>
        <a:defRPr sz="4400">
          <a:solidFill>
            <a:schemeClr val="tx2"/>
          </a:solidFill>
          <a:latin typeface="Arial" pitchFamily="34" charset="0"/>
          <a:ea typeface="宋体" pitchFamily="2" charset="-122"/>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1"/>
            <a:ext cx="8858312" cy="58477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zh-CN" altLang="en-US"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华文琥珀" pitchFamily="2" charset="-122"/>
                <a:ea typeface="经典繁仿黑"/>
                <a:cs typeface="经典繁仿黑" pitchFamily="49" charset="-122"/>
              </a:rPr>
              <a:t>报账指南</a:t>
            </a:r>
            <a:endParaRPr lang="zh-CN" alt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华文琥珀" pitchFamily="2" charset="-122"/>
              <a:ea typeface="经典繁仿黑"/>
              <a:cs typeface="经典繁仿黑" pitchFamily="49" charset="-122"/>
            </a:endParaRPr>
          </a:p>
        </p:txBody>
      </p:sp>
      <p:sp>
        <p:nvSpPr>
          <p:cNvPr id="23" name="Line 17"/>
          <p:cNvSpPr>
            <a:spLocks noChangeShapeType="1"/>
          </p:cNvSpPr>
          <p:nvPr/>
        </p:nvSpPr>
        <p:spPr bwMode="auto">
          <a:xfrm>
            <a:off x="4572000" y="1214422"/>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1" name="Line 16"/>
          <p:cNvSpPr>
            <a:spLocks noChangeShapeType="1"/>
          </p:cNvSpPr>
          <p:nvPr/>
        </p:nvSpPr>
        <p:spPr bwMode="auto">
          <a:xfrm>
            <a:off x="4572000" y="4786322"/>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2" name="Line 16"/>
          <p:cNvSpPr>
            <a:spLocks noChangeShapeType="1"/>
          </p:cNvSpPr>
          <p:nvPr/>
        </p:nvSpPr>
        <p:spPr bwMode="auto">
          <a:xfrm>
            <a:off x="4500562" y="2786058"/>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48" name="TextBox 47"/>
          <p:cNvSpPr txBox="1"/>
          <p:nvPr/>
        </p:nvSpPr>
        <p:spPr>
          <a:xfrm>
            <a:off x="295244" y="571480"/>
            <a:ext cx="8858312" cy="58477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endParaRPr lang="zh-CN" alt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华文琥珀" pitchFamily="2" charset="-122"/>
              <a:ea typeface="经典繁仿黑"/>
              <a:cs typeface="经典繁仿黑" pitchFamily="49" charset="-122"/>
            </a:endParaRPr>
          </a:p>
        </p:txBody>
      </p:sp>
      <p:sp>
        <p:nvSpPr>
          <p:cNvPr id="49" name="AutoShape 5"/>
          <p:cNvSpPr>
            <a:spLocks noChangeArrowheads="1"/>
          </p:cNvSpPr>
          <p:nvPr/>
        </p:nvSpPr>
        <p:spPr bwMode="auto">
          <a:xfrm rot="10800000">
            <a:off x="928662" y="3357562"/>
            <a:ext cx="7429552" cy="1500198"/>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zh-CN" altLang="en-US" sz="1200" dirty="0">
              <a:latin typeface="微软雅黑" pitchFamily="34" charset="-122"/>
              <a:ea typeface="微软雅黑" pitchFamily="34" charset="-122"/>
            </a:endParaRPr>
          </a:p>
        </p:txBody>
      </p:sp>
      <p:sp>
        <p:nvSpPr>
          <p:cNvPr id="2053" name="AutoShape 5"/>
          <p:cNvSpPr>
            <a:spLocks noChangeArrowheads="1"/>
          </p:cNvSpPr>
          <p:nvPr/>
        </p:nvSpPr>
        <p:spPr bwMode="auto">
          <a:xfrm rot="10800000">
            <a:off x="3571868" y="3714752"/>
            <a:ext cx="1928826" cy="1071570"/>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lnSpc>
                <a:spcPct val="120000"/>
              </a:lnSpc>
            </a:pPr>
            <a:r>
              <a:rPr lang="zh-CN" altLang="en-US" sz="1400" b="1" u="sng" dirty="0" smtClean="0">
                <a:latin typeface="微软雅黑" pitchFamily="34" charset="-122"/>
                <a:ea typeface="微软雅黑" pitchFamily="34" charset="-122"/>
              </a:rPr>
              <a:t>固定资产</a:t>
            </a:r>
            <a:endParaRPr lang="en-US" altLang="zh-CN" sz="1400" b="1" u="sng" dirty="0" smtClean="0">
              <a:latin typeface="微软雅黑" pitchFamily="34" charset="-122"/>
              <a:ea typeface="微软雅黑" pitchFamily="34" charset="-122"/>
            </a:endParaRPr>
          </a:p>
          <a:p>
            <a:pPr algn="ctr">
              <a:lnSpc>
                <a:spcPct val="120000"/>
              </a:lnSpc>
            </a:pPr>
            <a:r>
              <a:rPr lang="zh-CN" altLang="en-US" sz="900" dirty="0" smtClean="0">
                <a:latin typeface="微软雅黑" pitchFamily="34" charset="-122"/>
                <a:ea typeface="微软雅黑" pitchFamily="34" charset="-122"/>
              </a:rPr>
              <a:t>向资产管理部门申请，统一采购</a:t>
            </a:r>
            <a:endParaRPr lang="en-US" altLang="zh-CN" sz="900" dirty="0" smtClean="0">
              <a:latin typeface="微软雅黑" pitchFamily="34" charset="-122"/>
              <a:ea typeface="微软雅黑" pitchFamily="34" charset="-122"/>
            </a:endParaRPr>
          </a:p>
          <a:p>
            <a:pPr algn="ctr">
              <a:lnSpc>
                <a:spcPct val="120000"/>
              </a:lnSpc>
            </a:pPr>
            <a:r>
              <a:rPr lang="zh-CN" altLang="en-US" sz="900" dirty="0" smtClean="0">
                <a:latin typeface="微软雅黑" pitchFamily="34" charset="-122"/>
                <a:ea typeface="微软雅黑" pitchFamily="34" charset="-122"/>
              </a:rPr>
              <a:t>验收（含</a:t>
            </a:r>
            <a:r>
              <a:rPr lang="en-US" altLang="zh-CN" sz="900" dirty="0" smtClean="0">
                <a:latin typeface="微软雅黑" pitchFamily="34" charset="-122"/>
                <a:ea typeface="微软雅黑" pitchFamily="34" charset="-122"/>
              </a:rPr>
              <a:t>500</a:t>
            </a:r>
            <a:r>
              <a:rPr lang="zh-CN" altLang="en-US" sz="900" dirty="0" smtClean="0">
                <a:latin typeface="微软雅黑" pitchFamily="34" charset="-122"/>
                <a:ea typeface="微软雅黑" pitchFamily="34" charset="-122"/>
              </a:rPr>
              <a:t>元以上一般设备和</a:t>
            </a:r>
            <a:endParaRPr lang="en-US" altLang="zh-CN" sz="900" dirty="0" smtClean="0">
              <a:latin typeface="微软雅黑" pitchFamily="34" charset="-122"/>
              <a:ea typeface="微软雅黑" pitchFamily="34" charset="-122"/>
            </a:endParaRPr>
          </a:p>
          <a:p>
            <a:pPr>
              <a:lnSpc>
                <a:spcPct val="120000"/>
              </a:lnSpc>
            </a:pPr>
            <a:r>
              <a:rPr lang="en-US" altLang="zh-CN" sz="900" dirty="0" smtClean="0">
                <a:latin typeface="微软雅黑" pitchFamily="34" charset="-122"/>
                <a:ea typeface="微软雅黑" pitchFamily="34" charset="-122"/>
              </a:rPr>
              <a:t>800</a:t>
            </a:r>
            <a:r>
              <a:rPr lang="zh-CN" altLang="en-US" sz="900" dirty="0" smtClean="0">
                <a:latin typeface="微软雅黑" pitchFamily="34" charset="-122"/>
                <a:ea typeface="微软雅黑" pitchFamily="34" charset="-122"/>
              </a:rPr>
              <a:t>元以上专用设备）。</a:t>
            </a:r>
            <a:endParaRPr lang="en-US" altLang="zh-CN" sz="900" dirty="0" smtClean="0">
              <a:latin typeface="微软雅黑" pitchFamily="34" charset="-122"/>
              <a:ea typeface="微软雅黑" pitchFamily="34" charset="-122"/>
            </a:endParaRPr>
          </a:p>
          <a:p>
            <a:pPr>
              <a:lnSpc>
                <a:spcPct val="120000"/>
              </a:lnSpc>
            </a:pPr>
            <a:endParaRPr lang="en-US" altLang="zh-CN" sz="900" dirty="0" smtClean="0">
              <a:latin typeface="微软雅黑" pitchFamily="34" charset="-122"/>
              <a:ea typeface="微软雅黑" pitchFamily="34" charset="-122"/>
            </a:endParaRPr>
          </a:p>
          <a:p>
            <a:pPr>
              <a:lnSpc>
                <a:spcPct val="120000"/>
              </a:lnSpc>
            </a:pPr>
            <a:endParaRPr lang="zh-CN" altLang="en-US" sz="900" dirty="0">
              <a:latin typeface="微软雅黑" pitchFamily="34" charset="-122"/>
              <a:ea typeface="微软雅黑" pitchFamily="34" charset="-122"/>
            </a:endParaRPr>
          </a:p>
        </p:txBody>
      </p:sp>
      <p:sp>
        <p:nvSpPr>
          <p:cNvPr id="2054" name="AutoShape 4"/>
          <p:cNvSpPr>
            <a:spLocks noChangeArrowheads="1"/>
          </p:cNvSpPr>
          <p:nvPr/>
        </p:nvSpPr>
        <p:spPr bwMode="auto">
          <a:xfrm rot="10800000">
            <a:off x="1500163" y="3714752"/>
            <a:ext cx="1714511" cy="1071570"/>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lnSpc>
                <a:spcPct val="120000"/>
              </a:lnSpc>
            </a:pPr>
            <a:endParaRPr lang="en-US" altLang="zh-CN" sz="1400" b="1" u="sng" dirty="0" smtClean="0">
              <a:latin typeface="微软雅黑" pitchFamily="34" charset="-122"/>
              <a:ea typeface="微软雅黑" pitchFamily="34" charset="-122"/>
            </a:endParaRPr>
          </a:p>
          <a:p>
            <a:pPr algn="ctr">
              <a:lnSpc>
                <a:spcPct val="120000"/>
              </a:lnSpc>
            </a:pPr>
            <a:r>
              <a:rPr lang="zh-CN" altLang="en-US" sz="1400" b="1" u="sng" dirty="0" smtClean="0">
                <a:latin typeface="微软雅黑" pitchFamily="34" charset="-122"/>
                <a:ea typeface="微软雅黑" pitchFamily="34" charset="-122"/>
              </a:rPr>
              <a:t>科研经费</a:t>
            </a:r>
            <a:endParaRPr lang="en-US" altLang="zh-CN" sz="1400" b="1" u="sng" dirty="0" smtClean="0">
              <a:latin typeface="微软雅黑" pitchFamily="34" charset="-122"/>
              <a:ea typeface="微软雅黑" pitchFamily="34" charset="-122"/>
            </a:endParaRPr>
          </a:p>
          <a:p>
            <a:pPr algn="ctr">
              <a:lnSpc>
                <a:spcPct val="120000"/>
              </a:lnSpc>
            </a:pPr>
            <a:r>
              <a:rPr lang="zh-CN" altLang="en-US" sz="900" dirty="0" smtClean="0">
                <a:latin typeface="微软雅黑" pitchFamily="34" charset="-122"/>
                <a:ea typeface="微软雅黑" pitchFamily="34" charset="-122"/>
              </a:rPr>
              <a:t>遵照</a:t>
            </a:r>
            <a:r>
              <a:rPr lang="en-US" altLang="zh-CN" sz="900" dirty="0" smtClean="0">
                <a:latin typeface="微软雅黑" pitchFamily="34" charset="-122"/>
                <a:ea typeface="微软雅黑" pitchFamily="34" charset="-122"/>
              </a:rPr>
              <a:t>《</a:t>
            </a:r>
            <a:r>
              <a:rPr lang="zh-CN" altLang="en-US" sz="900" dirty="0" smtClean="0">
                <a:latin typeface="微软雅黑" pitchFamily="34" charset="-122"/>
                <a:ea typeface="微软雅黑" pitchFamily="34" charset="-122"/>
              </a:rPr>
              <a:t>中山大学新华学院科研经</a:t>
            </a:r>
            <a:endParaRPr lang="en-US" altLang="zh-CN" sz="900" dirty="0" smtClean="0">
              <a:latin typeface="微软雅黑" pitchFamily="34" charset="-122"/>
              <a:ea typeface="微软雅黑" pitchFamily="34" charset="-122"/>
            </a:endParaRPr>
          </a:p>
          <a:p>
            <a:pPr algn="ctr">
              <a:lnSpc>
                <a:spcPct val="120000"/>
              </a:lnSpc>
            </a:pPr>
            <a:r>
              <a:rPr lang="zh-CN" altLang="en-US" sz="900" dirty="0" smtClean="0">
                <a:latin typeface="微软雅黑" pitchFamily="34" charset="-122"/>
                <a:ea typeface="微软雅黑" pitchFamily="34" charset="-122"/>
              </a:rPr>
              <a:t>费使用管理办法</a:t>
            </a:r>
            <a:r>
              <a:rPr lang="en-US" altLang="zh-CN" sz="900" dirty="0" smtClean="0">
                <a:latin typeface="微软雅黑" pitchFamily="34" charset="-122"/>
                <a:ea typeface="微软雅黑" pitchFamily="34" charset="-122"/>
              </a:rPr>
              <a:t>》</a:t>
            </a:r>
            <a:r>
              <a:rPr lang="zh-CN" altLang="en-US" sz="900" dirty="0" smtClean="0">
                <a:latin typeface="微软雅黑" pitchFamily="34" charset="-122"/>
                <a:ea typeface="微软雅黑" pitchFamily="34" charset="-122"/>
              </a:rPr>
              <a:t>、 </a:t>
            </a:r>
            <a:r>
              <a:rPr lang="en-US" altLang="zh-CN" sz="900" dirty="0" smtClean="0">
                <a:latin typeface="微软雅黑" pitchFamily="34" charset="-122"/>
                <a:ea typeface="微软雅黑" pitchFamily="34" charset="-122"/>
              </a:rPr>
              <a:t>《</a:t>
            </a:r>
            <a:r>
              <a:rPr lang="zh-CN" altLang="en-US" sz="900" dirty="0" smtClean="0">
                <a:latin typeface="微软雅黑" pitchFamily="34" charset="-122"/>
                <a:ea typeface="微软雅黑" pitchFamily="34" charset="-122"/>
              </a:rPr>
              <a:t>中山大学</a:t>
            </a:r>
            <a:endParaRPr lang="en-US" altLang="zh-CN" sz="900" dirty="0" smtClean="0">
              <a:latin typeface="微软雅黑" pitchFamily="34" charset="-122"/>
              <a:ea typeface="微软雅黑" pitchFamily="34" charset="-122"/>
            </a:endParaRPr>
          </a:p>
          <a:p>
            <a:pPr algn="ctr">
              <a:lnSpc>
                <a:spcPct val="120000"/>
              </a:lnSpc>
            </a:pPr>
            <a:r>
              <a:rPr lang="zh-CN" altLang="en-US" sz="900" dirty="0" smtClean="0">
                <a:latin typeface="微软雅黑" pitchFamily="34" charset="-122"/>
                <a:ea typeface="微软雅黑" pitchFamily="34" charset="-122"/>
              </a:rPr>
              <a:t>新华学院“创新强校工程”专项</a:t>
            </a:r>
            <a:endParaRPr lang="en-US" altLang="zh-CN" sz="900" dirty="0" smtClean="0">
              <a:latin typeface="微软雅黑" pitchFamily="34" charset="-122"/>
              <a:ea typeface="微软雅黑" pitchFamily="34" charset="-122"/>
            </a:endParaRPr>
          </a:p>
          <a:p>
            <a:pPr algn="ctr">
              <a:lnSpc>
                <a:spcPct val="120000"/>
              </a:lnSpc>
            </a:pPr>
            <a:r>
              <a:rPr lang="zh-CN" altLang="en-US" sz="900" dirty="0" smtClean="0">
                <a:latin typeface="微软雅黑" pitchFamily="34" charset="-122"/>
                <a:ea typeface="微软雅黑" pitchFamily="34" charset="-122"/>
              </a:rPr>
              <a:t>资金管理办法实施细则</a:t>
            </a:r>
            <a:r>
              <a:rPr lang="en-US" altLang="zh-CN" sz="900" dirty="0" smtClean="0">
                <a:latin typeface="微软雅黑" pitchFamily="34" charset="-122"/>
                <a:ea typeface="微软雅黑" pitchFamily="34" charset="-122"/>
              </a:rPr>
              <a:t>》</a:t>
            </a:r>
            <a:r>
              <a:rPr lang="zh-CN" altLang="en-US" sz="900" dirty="0" smtClean="0">
                <a:latin typeface="微软雅黑" pitchFamily="34" charset="-122"/>
                <a:ea typeface="微软雅黑" pitchFamily="34" charset="-122"/>
              </a:rPr>
              <a:t>规定执</a:t>
            </a:r>
            <a:endParaRPr lang="en-US" altLang="zh-CN" sz="900" dirty="0" smtClean="0">
              <a:latin typeface="微软雅黑" pitchFamily="34" charset="-122"/>
              <a:ea typeface="微软雅黑" pitchFamily="34" charset="-122"/>
            </a:endParaRPr>
          </a:p>
          <a:p>
            <a:pPr>
              <a:lnSpc>
                <a:spcPct val="120000"/>
              </a:lnSpc>
            </a:pPr>
            <a:r>
              <a:rPr lang="zh-CN" altLang="en-US" sz="900" dirty="0" smtClean="0">
                <a:latin typeface="微软雅黑" pitchFamily="34" charset="-122"/>
                <a:ea typeface="微软雅黑" pitchFamily="34" charset="-122"/>
              </a:rPr>
              <a:t>行报销。</a:t>
            </a:r>
            <a:endParaRPr lang="en-US" altLang="zh-CN" sz="900" dirty="0" smtClean="0">
              <a:latin typeface="微软雅黑" pitchFamily="34" charset="-122"/>
              <a:ea typeface="微软雅黑" pitchFamily="34" charset="-122"/>
            </a:endParaRPr>
          </a:p>
          <a:p>
            <a:pPr algn="ctr">
              <a:lnSpc>
                <a:spcPct val="120000"/>
              </a:lnSpc>
            </a:pPr>
            <a:endParaRPr lang="zh-CN" altLang="en-US" sz="900" u="sng" dirty="0">
              <a:latin typeface="微软雅黑" pitchFamily="34" charset="-122"/>
              <a:ea typeface="微软雅黑" pitchFamily="34" charset="-122"/>
            </a:endParaRPr>
          </a:p>
        </p:txBody>
      </p:sp>
      <p:sp>
        <p:nvSpPr>
          <p:cNvPr id="2055" name="AutoShape 6"/>
          <p:cNvSpPr>
            <a:spLocks noChangeArrowheads="1"/>
          </p:cNvSpPr>
          <p:nvPr/>
        </p:nvSpPr>
        <p:spPr bwMode="auto">
          <a:xfrm rot="10800000">
            <a:off x="5929322" y="3714752"/>
            <a:ext cx="1928826" cy="1071570"/>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lnSpc>
                <a:spcPct val="120000"/>
              </a:lnSpc>
            </a:pPr>
            <a:r>
              <a:rPr lang="zh-CN" altLang="en-US" sz="1400" b="1" u="sng" dirty="0" smtClean="0">
                <a:latin typeface="微软雅黑" pitchFamily="34" charset="-122"/>
                <a:ea typeface="微软雅黑" pitchFamily="34" charset="-122"/>
              </a:rPr>
              <a:t>各项经费</a:t>
            </a:r>
            <a:endParaRPr lang="en-US" altLang="zh-CN" sz="1400" b="1" u="sng" dirty="0" smtClean="0">
              <a:latin typeface="微软雅黑" pitchFamily="34" charset="-122"/>
              <a:ea typeface="微软雅黑" pitchFamily="34" charset="-122"/>
            </a:endParaRPr>
          </a:p>
          <a:p>
            <a:pPr algn="ctr">
              <a:lnSpc>
                <a:spcPct val="120000"/>
              </a:lnSpc>
            </a:pPr>
            <a:r>
              <a:rPr lang="zh-CN" altLang="en-US" sz="900" dirty="0" smtClean="0">
                <a:latin typeface="微软雅黑" pitchFamily="34" charset="-122"/>
                <a:ea typeface="微软雅黑" pitchFamily="34" charset="-122"/>
              </a:rPr>
              <a:t>系经费由系部负责人签批，其他经费</a:t>
            </a:r>
            <a:endParaRPr lang="en-US" altLang="zh-CN" sz="900" dirty="0" smtClean="0">
              <a:latin typeface="微软雅黑" pitchFamily="34" charset="-122"/>
              <a:ea typeface="微软雅黑" pitchFamily="34" charset="-122"/>
            </a:endParaRPr>
          </a:p>
          <a:p>
            <a:pPr algn="ctr">
              <a:lnSpc>
                <a:spcPct val="120000"/>
              </a:lnSpc>
            </a:pPr>
            <a:r>
              <a:rPr lang="zh-CN" altLang="en-US" sz="900" dirty="0" smtClean="0">
                <a:latin typeface="微软雅黑" pitchFamily="34" charset="-122"/>
                <a:ea typeface="微软雅黑" pitchFamily="34" charset="-122"/>
              </a:rPr>
              <a:t>由系部负责人签名，分管院领导签批，</a:t>
            </a:r>
            <a:endParaRPr lang="en-US" altLang="zh-CN" sz="900" dirty="0" smtClean="0">
              <a:latin typeface="微软雅黑" pitchFamily="34" charset="-122"/>
              <a:ea typeface="微软雅黑" pitchFamily="34" charset="-122"/>
            </a:endParaRPr>
          </a:p>
          <a:p>
            <a:pPr algn="ctr">
              <a:lnSpc>
                <a:spcPct val="120000"/>
              </a:lnSpc>
            </a:pPr>
            <a:r>
              <a:rPr lang="zh-CN" altLang="en-US" sz="900" dirty="0" smtClean="0">
                <a:latin typeface="微软雅黑" pitchFamily="34" charset="-122"/>
                <a:ea typeface="微软雅黑" pitchFamily="34" charset="-122"/>
              </a:rPr>
              <a:t>总金额超</a:t>
            </a:r>
            <a:r>
              <a:rPr lang="en-US" altLang="zh-CN" sz="900" dirty="0" smtClean="0">
                <a:latin typeface="微软雅黑" pitchFamily="34" charset="-122"/>
                <a:ea typeface="微软雅黑" pitchFamily="34" charset="-122"/>
              </a:rPr>
              <a:t>10000</a:t>
            </a:r>
            <a:r>
              <a:rPr lang="zh-CN" altLang="en-US" sz="900" dirty="0" smtClean="0">
                <a:latin typeface="微软雅黑" pitchFamily="34" charset="-122"/>
                <a:ea typeface="微软雅黑" pitchFamily="34" charset="-122"/>
              </a:rPr>
              <a:t>元（含</a:t>
            </a:r>
            <a:r>
              <a:rPr lang="en-US" altLang="zh-CN" sz="900" dirty="0" smtClean="0">
                <a:latin typeface="微软雅黑" pitchFamily="34" charset="-122"/>
                <a:ea typeface="微软雅黑" pitchFamily="34" charset="-122"/>
              </a:rPr>
              <a:t>10000</a:t>
            </a:r>
            <a:r>
              <a:rPr lang="zh-CN" altLang="en-US" sz="900" dirty="0" smtClean="0">
                <a:latin typeface="微软雅黑" pitchFamily="34" charset="-122"/>
                <a:ea typeface="微软雅黑" pitchFamily="34" charset="-122"/>
              </a:rPr>
              <a:t>元）需</a:t>
            </a:r>
            <a:endParaRPr lang="en-US" altLang="zh-CN" sz="900" dirty="0" smtClean="0">
              <a:latin typeface="微软雅黑" pitchFamily="34" charset="-122"/>
              <a:ea typeface="微软雅黑" pitchFamily="34" charset="-122"/>
            </a:endParaRPr>
          </a:p>
          <a:p>
            <a:pPr>
              <a:lnSpc>
                <a:spcPct val="120000"/>
              </a:lnSpc>
            </a:pPr>
            <a:r>
              <a:rPr lang="zh-CN" altLang="en-US" sz="900" dirty="0" smtClean="0">
                <a:latin typeface="微软雅黑" pitchFamily="34" charset="-122"/>
                <a:ea typeface="微软雅黑" pitchFamily="34" charset="-122"/>
              </a:rPr>
              <a:t>再由主管财务院长签批。</a:t>
            </a:r>
            <a:endParaRPr lang="en-US" altLang="zh-CN" sz="900" dirty="0" smtClean="0">
              <a:latin typeface="微软雅黑" pitchFamily="34" charset="-122"/>
              <a:ea typeface="微软雅黑" pitchFamily="34" charset="-122"/>
            </a:endParaRPr>
          </a:p>
          <a:p>
            <a:pPr algn="ctr">
              <a:lnSpc>
                <a:spcPct val="120000"/>
              </a:lnSpc>
            </a:pPr>
            <a:endParaRPr lang="zh-CN" altLang="en-US" sz="900" dirty="0">
              <a:latin typeface="微软雅黑" pitchFamily="34" charset="-122"/>
              <a:ea typeface="微软雅黑" pitchFamily="34" charset="-122"/>
            </a:endParaRPr>
          </a:p>
        </p:txBody>
      </p:sp>
      <p:sp>
        <p:nvSpPr>
          <p:cNvPr id="51" name="AutoShape 10"/>
          <p:cNvSpPr>
            <a:spLocks noChangeArrowheads="1"/>
          </p:cNvSpPr>
          <p:nvPr/>
        </p:nvSpPr>
        <p:spPr bwMode="auto">
          <a:xfrm>
            <a:off x="3428992" y="3143248"/>
            <a:ext cx="2132011" cy="500066"/>
          </a:xfrm>
          <a:prstGeom prst="roundRect">
            <a:avLst>
              <a:gd name="adj" fmla="val 22537"/>
            </a:avLst>
          </a:prstGeom>
          <a:solidFill>
            <a:srgbClr val="C8B4C8"/>
          </a:solidFill>
          <a:ln>
            <a:noFill/>
          </a:ln>
        </p:spPr>
        <p:txBody>
          <a:bodyPr wrap="none" anchor="ctr"/>
          <a:lstStyle/>
          <a:p>
            <a:pPr algn="ctr"/>
            <a:r>
              <a:rPr lang="zh-CN" altLang="en-US" sz="1400" b="1" dirty="0" smtClean="0">
                <a:solidFill>
                  <a:schemeClr val="bg1"/>
                </a:solidFill>
                <a:latin typeface="微软雅黑" pitchFamily="34" charset="-122"/>
                <a:ea typeface="经典繁仿黑"/>
              </a:rPr>
              <a:t>按规定审批程序审批</a:t>
            </a:r>
            <a:endParaRPr lang="zh-CN" altLang="en-US" sz="1400" b="1" dirty="0">
              <a:solidFill>
                <a:schemeClr val="bg1"/>
              </a:solidFill>
              <a:latin typeface="微软雅黑" pitchFamily="34" charset="-122"/>
              <a:ea typeface="经典繁仿黑"/>
            </a:endParaRPr>
          </a:p>
        </p:txBody>
      </p:sp>
      <p:sp>
        <p:nvSpPr>
          <p:cNvPr id="52" name="AutoShape 8"/>
          <p:cNvSpPr>
            <a:spLocks noChangeArrowheads="1"/>
          </p:cNvSpPr>
          <p:nvPr/>
        </p:nvSpPr>
        <p:spPr bwMode="auto">
          <a:xfrm>
            <a:off x="2571736" y="5143512"/>
            <a:ext cx="4000528" cy="428628"/>
          </a:xfrm>
          <a:prstGeom prst="roundRect">
            <a:avLst>
              <a:gd name="adj" fmla="val 24375"/>
            </a:avLst>
          </a:prstGeom>
          <a:solidFill>
            <a:srgbClr val="C8B4C8"/>
          </a:solidFill>
          <a:ln w="9525">
            <a:noFill/>
            <a:round/>
            <a:headEnd/>
            <a:tailEnd/>
          </a:ln>
        </p:spPr>
        <p:txBody>
          <a:bodyPr wrap="none" anchor="ctr"/>
          <a:lstStyle/>
          <a:p>
            <a:pPr algn="ctr"/>
            <a:r>
              <a:rPr lang="zh-CN" altLang="en-US" sz="1400" b="1" dirty="0" smtClean="0">
                <a:solidFill>
                  <a:schemeClr val="bg1"/>
                </a:solidFill>
                <a:latin typeface="微软雅黑" pitchFamily="34" charset="-122"/>
                <a:ea typeface="微软雅黑" pitchFamily="34" charset="-122"/>
              </a:rPr>
              <a:t>持以上有关单证到财务工作部办理报账审核、复核</a:t>
            </a:r>
            <a:endParaRPr lang="zh-CN" altLang="en-US" sz="1400" b="1" dirty="0">
              <a:solidFill>
                <a:schemeClr val="bg1"/>
              </a:solidFill>
              <a:latin typeface="微软雅黑" pitchFamily="34" charset="-122"/>
              <a:ea typeface="微软雅黑" pitchFamily="34" charset="-122"/>
            </a:endParaRPr>
          </a:p>
        </p:txBody>
      </p:sp>
      <p:sp>
        <p:nvSpPr>
          <p:cNvPr id="54" name="Line 15"/>
          <p:cNvSpPr>
            <a:spLocks noChangeShapeType="1"/>
          </p:cNvSpPr>
          <p:nvPr/>
        </p:nvSpPr>
        <p:spPr bwMode="auto">
          <a:xfrm>
            <a:off x="2071670" y="5715016"/>
            <a:ext cx="5332413" cy="0"/>
          </a:xfrm>
          <a:prstGeom prst="line">
            <a:avLst/>
          </a:prstGeom>
          <a:noFill/>
          <a:ln w="19050" cap="rnd">
            <a:solidFill>
              <a:schemeClr val="bg2">
                <a:lumMod val="25000"/>
              </a:schemeClr>
            </a:solidFill>
            <a:prstDash val="sysDot"/>
            <a:round/>
            <a:headEnd/>
            <a:tailEn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55" name="Line 16"/>
          <p:cNvSpPr>
            <a:spLocks noChangeShapeType="1"/>
          </p:cNvSpPr>
          <p:nvPr/>
        </p:nvSpPr>
        <p:spPr bwMode="auto">
          <a:xfrm>
            <a:off x="7429520" y="571501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56" name="Line 16"/>
          <p:cNvSpPr>
            <a:spLocks noChangeShapeType="1"/>
          </p:cNvSpPr>
          <p:nvPr/>
        </p:nvSpPr>
        <p:spPr bwMode="auto">
          <a:xfrm>
            <a:off x="2071670" y="571501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tIns="36000" bIns="36000" anchor="ctr"/>
          <a:lstStyle/>
          <a:p>
            <a:pPr fontAlgn="auto">
              <a:spcBef>
                <a:spcPts val="0"/>
              </a:spcBef>
              <a:spcAft>
                <a:spcPts val="0"/>
              </a:spcAft>
              <a:defRPr/>
            </a:pPr>
            <a:endParaRPr lang="zh-CN" altLang="en-US">
              <a:latin typeface="+mn-lt"/>
              <a:ea typeface="+mn-ea"/>
            </a:endParaRPr>
          </a:p>
        </p:txBody>
      </p:sp>
      <p:sp>
        <p:nvSpPr>
          <p:cNvPr id="58" name="Line 2"/>
          <p:cNvSpPr>
            <a:spLocks noChangeShapeType="1"/>
          </p:cNvSpPr>
          <p:nvPr/>
        </p:nvSpPr>
        <p:spPr bwMode="auto">
          <a:xfrm flipH="1">
            <a:off x="4572000" y="5572140"/>
            <a:ext cx="3175" cy="488950"/>
          </a:xfrm>
          <a:prstGeom prst="line">
            <a:avLst/>
          </a:prstGeom>
          <a:noFill/>
          <a:ln w="19050" cap="rnd">
            <a:solidFill>
              <a:schemeClr val="bg2">
                <a:lumMod val="25000"/>
              </a:schemeClr>
            </a:solidFill>
            <a:prstDash val="sysDot"/>
            <a:round/>
            <a:headEnd type="oval" w="med" len="me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59" name="AutoShape 10"/>
          <p:cNvSpPr>
            <a:spLocks noChangeArrowheads="1"/>
          </p:cNvSpPr>
          <p:nvPr/>
        </p:nvSpPr>
        <p:spPr bwMode="auto">
          <a:xfrm>
            <a:off x="6215074" y="6072206"/>
            <a:ext cx="2132011" cy="500066"/>
          </a:xfrm>
          <a:prstGeom prst="roundRect">
            <a:avLst>
              <a:gd name="adj" fmla="val 22537"/>
            </a:avLst>
          </a:prstGeom>
          <a:solidFill>
            <a:srgbClr val="164374"/>
          </a:solidFill>
          <a:ln>
            <a:noFill/>
          </a:ln>
        </p:spPr>
        <p:txBody>
          <a:bodyPr wrap="none" anchor="ctr"/>
          <a:lstStyle/>
          <a:p>
            <a:pPr algn="ctr"/>
            <a:r>
              <a:rPr lang="zh-CN" altLang="en-US" sz="1000" b="1" dirty="0" smtClean="0">
                <a:solidFill>
                  <a:schemeClr val="bg1"/>
                </a:solidFill>
                <a:latin typeface="微软雅黑" pitchFamily="34" charset="-122"/>
                <a:ea typeface="经典繁仿黑"/>
              </a:rPr>
              <a:t>支票：到银行出纳窗签名领取支票</a:t>
            </a:r>
            <a:endParaRPr lang="zh-CN" altLang="en-US" sz="1000" b="1" dirty="0">
              <a:solidFill>
                <a:schemeClr val="bg1"/>
              </a:solidFill>
              <a:latin typeface="微软雅黑" pitchFamily="34" charset="-122"/>
              <a:ea typeface="经典繁仿黑"/>
            </a:endParaRPr>
          </a:p>
        </p:txBody>
      </p:sp>
      <p:sp>
        <p:nvSpPr>
          <p:cNvPr id="60" name="AutoShape 10"/>
          <p:cNvSpPr>
            <a:spLocks noChangeArrowheads="1"/>
          </p:cNvSpPr>
          <p:nvPr/>
        </p:nvSpPr>
        <p:spPr bwMode="auto">
          <a:xfrm>
            <a:off x="3571868" y="6072206"/>
            <a:ext cx="2132011" cy="500066"/>
          </a:xfrm>
          <a:prstGeom prst="roundRect">
            <a:avLst>
              <a:gd name="adj" fmla="val 22537"/>
            </a:avLst>
          </a:prstGeom>
          <a:solidFill>
            <a:srgbClr val="164374"/>
          </a:solidFill>
          <a:ln>
            <a:noFill/>
          </a:ln>
        </p:spPr>
        <p:txBody>
          <a:bodyPr wrap="none" anchor="ctr"/>
          <a:lstStyle/>
          <a:p>
            <a:pPr algn="ctr"/>
            <a:r>
              <a:rPr lang="zh-CN" altLang="en-US" sz="1000" b="1" dirty="0" smtClean="0">
                <a:solidFill>
                  <a:schemeClr val="bg1"/>
                </a:solidFill>
                <a:latin typeface="微软雅黑" pitchFamily="34" charset="-122"/>
                <a:ea typeface="经典繁仿黑"/>
              </a:rPr>
              <a:t>转账：通过网银转账支付</a:t>
            </a:r>
            <a:endParaRPr lang="en-US" altLang="zh-CN" sz="1000" b="1" dirty="0" smtClean="0">
              <a:solidFill>
                <a:schemeClr val="bg1"/>
              </a:solidFill>
              <a:latin typeface="微软雅黑" pitchFamily="34" charset="-122"/>
              <a:ea typeface="经典繁仿黑"/>
            </a:endParaRPr>
          </a:p>
          <a:p>
            <a:pPr algn="ctr"/>
            <a:r>
              <a:rPr lang="zh-CN" altLang="en-US" sz="1000" b="1" dirty="0" smtClean="0">
                <a:solidFill>
                  <a:schemeClr val="bg1"/>
                </a:solidFill>
                <a:latin typeface="微软雅黑" pitchFamily="34" charset="-122"/>
                <a:ea typeface="经典繁仿黑"/>
              </a:rPr>
              <a:t>（报账时准确填写收款单位信息）</a:t>
            </a:r>
            <a:endParaRPr lang="zh-CN" altLang="en-US" sz="1000" b="1" dirty="0">
              <a:solidFill>
                <a:schemeClr val="bg1"/>
              </a:solidFill>
              <a:latin typeface="微软雅黑" pitchFamily="34" charset="-122"/>
              <a:ea typeface="经典繁仿黑"/>
            </a:endParaRPr>
          </a:p>
        </p:txBody>
      </p:sp>
      <p:sp>
        <p:nvSpPr>
          <p:cNvPr id="61" name="AutoShape 10"/>
          <p:cNvSpPr>
            <a:spLocks noChangeArrowheads="1"/>
          </p:cNvSpPr>
          <p:nvPr/>
        </p:nvSpPr>
        <p:spPr bwMode="auto">
          <a:xfrm>
            <a:off x="928662" y="6072206"/>
            <a:ext cx="2500330" cy="500066"/>
          </a:xfrm>
          <a:prstGeom prst="roundRect">
            <a:avLst>
              <a:gd name="adj" fmla="val 22537"/>
            </a:avLst>
          </a:prstGeom>
          <a:solidFill>
            <a:srgbClr val="164374"/>
          </a:solidFill>
          <a:ln>
            <a:noFill/>
          </a:ln>
        </p:spPr>
        <p:txBody>
          <a:bodyPr wrap="none" anchor="ctr"/>
          <a:lstStyle/>
          <a:p>
            <a:pPr algn="ctr"/>
            <a:r>
              <a:rPr lang="zh-CN" altLang="en-US" sz="1000" b="1" dirty="0" smtClean="0">
                <a:solidFill>
                  <a:schemeClr val="bg1"/>
                </a:solidFill>
                <a:latin typeface="微软雅黑" pitchFamily="34" charset="-122"/>
                <a:ea typeface="经典繁仿黑"/>
              </a:rPr>
              <a:t>现金：到现金出纳窗签名领取现金 </a:t>
            </a:r>
            <a:endParaRPr lang="en-US" altLang="zh-CN" sz="1000" b="1" dirty="0" smtClean="0">
              <a:solidFill>
                <a:schemeClr val="bg1"/>
              </a:solidFill>
              <a:latin typeface="微软雅黑" pitchFamily="34" charset="-122"/>
              <a:ea typeface="经典繁仿黑"/>
            </a:endParaRPr>
          </a:p>
          <a:p>
            <a:pPr algn="ctr"/>
            <a:r>
              <a:rPr lang="zh-CN" altLang="en-US" sz="1000" b="1" dirty="0" smtClean="0">
                <a:solidFill>
                  <a:schemeClr val="bg1"/>
                </a:solidFill>
                <a:latin typeface="微软雅黑" pitchFamily="34" charset="-122"/>
                <a:ea typeface="经典繁仿黑"/>
              </a:rPr>
              <a:t>（原则上不领取现金，一律转账入银行卡 ）</a:t>
            </a:r>
            <a:endParaRPr lang="zh-CN" altLang="en-US" sz="1000" b="1" dirty="0">
              <a:solidFill>
                <a:schemeClr val="bg1"/>
              </a:solidFill>
              <a:latin typeface="微软雅黑" pitchFamily="34" charset="-122"/>
              <a:ea typeface="经典繁仿黑"/>
            </a:endParaRPr>
          </a:p>
        </p:txBody>
      </p:sp>
      <p:sp>
        <p:nvSpPr>
          <p:cNvPr id="24" name="AutoShape 39"/>
          <p:cNvSpPr>
            <a:spLocks noChangeArrowheads="1"/>
          </p:cNvSpPr>
          <p:nvPr/>
        </p:nvSpPr>
        <p:spPr bwMode="auto">
          <a:xfrm>
            <a:off x="3000364" y="785794"/>
            <a:ext cx="3214710" cy="543282"/>
          </a:xfrm>
          <a:prstGeom prst="parallelogram">
            <a:avLst>
              <a:gd name="adj" fmla="val 71790"/>
            </a:avLst>
          </a:prstGeom>
          <a:solidFill>
            <a:srgbClr val="EADBB0"/>
          </a:solidFill>
          <a:ln w="9525">
            <a:noFill/>
            <a:miter lim="800000"/>
            <a:headEnd/>
            <a:tailEnd/>
          </a:ln>
          <a:effectLst>
            <a:outerShdw dist="45791" dir="3378596" algn="ctr" rotWithShape="0">
              <a:schemeClr val="bg2"/>
            </a:outerShdw>
          </a:effectLst>
        </p:spPr>
        <p:txBody>
          <a:bodyPr wrap="square" anchor="ctr">
            <a:spAutoFit/>
          </a:bodyPr>
          <a:lstStyle/>
          <a:p>
            <a:endParaRPr lang="en-US" altLang="zh-CN" sz="1000" dirty="0" smtClean="0"/>
          </a:p>
          <a:p>
            <a:r>
              <a:rPr lang="zh-CN" altLang="en-US" sz="1000" dirty="0" smtClean="0">
                <a:latin typeface="仿宋" pitchFamily="49" charset="-122"/>
                <a:ea typeface="仿宋" pitchFamily="49" charset="-122"/>
              </a:rPr>
              <a:t>有其他附件的需附原件（合同、报告等）</a:t>
            </a:r>
            <a:endParaRPr lang="zh-CN" altLang="en-US" sz="1000" dirty="0">
              <a:latin typeface="仿宋" pitchFamily="49" charset="-122"/>
              <a:ea typeface="仿宋" pitchFamily="49" charset="-122"/>
            </a:endParaRPr>
          </a:p>
        </p:txBody>
      </p:sp>
      <p:sp>
        <p:nvSpPr>
          <p:cNvPr id="2057" name="AutoShape 8"/>
          <p:cNvSpPr>
            <a:spLocks noChangeArrowheads="1"/>
          </p:cNvSpPr>
          <p:nvPr/>
        </p:nvSpPr>
        <p:spPr bwMode="auto">
          <a:xfrm>
            <a:off x="2786051" y="571479"/>
            <a:ext cx="3500462" cy="428629"/>
          </a:xfrm>
          <a:prstGeom prst="roundRect">
            <a:avLst>
              <a:gd name="adj" fmla="val 24375"/>
            </a:avLst>
          </a:prstGeom>
          <a:solidFill>
            <a:srgbClr val="C8B4C8"/>
          </a:solidFill>
          <a:ln w="9525">
            <a:noFill/>
            <a:round/>
            <a:headEnd/>
            <a:tailEnd/>
          </a:ln>
        </p:spPr>
        <p:txBody>
          <a:bodyPr wrap="none" anchor="ctr"/>
          <a:lstStyle/>
          <a:p>
            <a:pPr algn="ctr"/>
            <a:r>
              <a:rPr lang="zh-CN" altLang="en-US" sz="1400" b="1" dirty="0" smtClean="0">
                <a:solidFill>
                  <a:schemeClr val="bg1"/>
                </a:solidFill>
                <a:latin typeface="微软雅黑" pitchFamily="34" charset="-122"/>
                <a:ea typeface="微软雅黑" pitchFamily="34" charset="-122"/>
              </a:rPr>
              <a:t>按要求将各类原始票据粘到粘贴单上</a:t>
            </a:r>
            <a:endParaRPr lang="zh-CN" altLang="en-US" sz="1400" b="1" dirty="0">
              <a:solidFill>
                <a:schemeClr val="bg1"/>
              </a:solidFill>
              <a:latin typeface="微软雅黑" pitchFamily="34" charset="-122"/>
              <a:ea typeface="微软雅黑" pitchFamily="34" charset="-122"/>
            </a:endParaRPr>
          </a:p>
        </p:txBody>
      </p:sp>
      <p:sp>
        <p:nvSpPr>
          <p:cNvPr id="27" name="AutoShape 5"/>
          <p:cNvSpPr>
            <a:spLocks noChangeArrowheads="1"/>
          </p:cNvSpPr>
          <p:nvPr/>
        </p:nvSpPr>
        <p:spPr bwMode="auto">
          <a:xfrm rot="10800000">
            <a:off x="2071670" y="1857364"/>
            <a:ext cx="5214974" cy="92869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en-US" altLang="zh-CN" sz="1200" dirty="0" smtClean="0">
              <a:latin typeface="微软雅黑" pitchFamily="34" charset="-122"/>
              <a:ea typeface="微软雅黑" pitchFamily="34" charset="-122"/>
            </a:endParaRPr>
          </a:p>
          <a:p>
            <a:pPr algn="ctr">
              <a:lnSpc>
                <a:spcPct val="120000"/>
              </a:lnSpc>
            </a:pPr>
            <a:endParaRPr lang="en-US" altLang="zh-CN" sz="1200" dirty="0" smtClean="0">
              <a:latin typeface="微软雅黑" pitchFamily="34" charset="-122"/>
              <a:ea typeface="微软雅黑" pitchFamily="34" charset="-122"/>
            </a:endParaRPr>
          </a:p>
          <a:p>
            <a:pPr algn="ctr">
              <a:lnSpc>
                <a:spcPct val="120000"/>
              </a:lnSpc>
            </a:pPr>
            <a:r>
              <a:rPr lang="zh-CN" altLang="en-US" sz="1200" dirty="0" smtClean="0">
                <a:latin typeface="微软雅黑" pitchFamily="34" charset="-122"/>
                <a:ea typeface="微软雅黑" pitchFamily="34" charset="-122"/>
              </a:rPr>
              <a:t>报销单种类：借款单、报销单、讲座酬金申领单、误餐报支单</a:t>
            </a:r>
            <a:endParaRPr lang="en-US" altLang="zh-CN" sz="1200" dirty="0" smtClean="0">
              <a:latin typeface="微软雅黑" pitchFamily="34" charset="-122"/>
              <a:ea typeface="微软雅黑" pitchFamily="34" charset="-122"/>
            </a:endParaRPr>
          </a:p>
          <a:p>
            <a:pPr algn="ctr">
              <a:lnSpc>
                <a:spcPct val="120000"/>
              </a:lnSpc>
            </a:pPr>
            <a:r>
              <a:rPr lang="zh-CN" altLang="en-US" sz="1200" dirty="0" smtClean="0">
                <a:latin typeface="微软雅黑" pitchFamily="34" charset="-122"/>
                <a:ea typeface="微软雅黑" pitchFamily="34" charset="-122"/>
              </a:rPr>
              <a:t>劳务报酬签领单、外地差旅费报销表、市内交通费报销单、科研经费报销单等</a:t>
            </a:r>
            <a:endParaRPr lang="en-US" altLang="zh-CN" sz="1200" dirty="0" smtClean="0">
              <a:latin typeface="微软雅黑" pitchFamily="34" charset="-122"/>
              <a:ea typeface="微软雅黑" pitchFamily="34" charset="-122"/>
            </a:endParaRPr>
          </a:p>
          <a:p>
            <a:pPr algn="ctr">
              <a:lnSpc>
                <a:spcPct val="120000"/>
              </a:lnSpc>
            </a:pPr>
            <a:endParaRPr lang="zh-CN" altLang="en-US" sz="1200" dirty="0">
              <a:latin typeface="微软雅黑" pitchFamily="34" charset="-122"/>
              <a:ea typeface="微软雅黑" pitchFamily="34" charset="-122"/>
            </a:endParaRPr>
          </a:p>
        </p:txBody>
      </p:sp>
      <p:sp>
        <p:nvSpPr>
          <p:cNvPr id="14" name="AutoShape 10"/>
          <p:cNvSpPr>
            <a:spLocks noChangeArrowheads="1"/>
          </p:cNvSpPr>
          <p:nvPr/>
        </p:nvSpPr>
        <p:spPr bwMode="auto">
          <a:xfrm>
            <a:off x="2786050" y="1571612"/>
            <a:ext cx="3714776" cy="571504"/>
          </a:xfrm>
          <a:prstGeom prst="roundRect">
            <a:avLst>
              <a:gd name="adj" fmla="val 22537"/>
            </a:avLst>
          </a:prstGeom>
          <a:solidFill>
            <a:srgbClr val="C8B4C8"/>
          </a:solidFill>
          <a:ln>
            <a:noFill/>
          </a:ln>
        </p:spPr>
        <p:txBody>
          <a:bodyPr wrap="none" anchor="ctr"/>
          <a:lstStyle/>
          <a:p>
            <a:pPr algn="ctr"/>
            <a:r>
              <a:rPr lang="zh-CN" altLang="en-US" sz="1100" b="1" dirty="0" smtClean="0">
                <a:latin typeface="微软雅黑" pitchFamily="34" charset="-122"/>
                <a:ea typeface="经典繁仿黑"/>
              </a:rPr>
              <a:t>填写相应报销单（除借款单与黏贴单在财务部领取外，</a:t>
            </a:r>
            <a:endParaRPr lang="en-US" altLang="zh-CN" sz="1100" b="1" dirty="0" smtClean="0">
              <a:latin typeface="微软雅黑" pitchFamily="34" charset="-122"/>
              <a:ea typeface="经典繁仿黑"/>
            </a:endParaRPr>
          </a:p>
          <a:p>
            <a:pPr algn="ctr"/>
            <a:r>
              <a:rPr lang="zh-CN" altLang="en-US" sz="1100" b="1" dirty="0" smtClean="0">
                <a:latin typeface="微软雅黑" pitchFamily="34" charset="-122"/>
                <a:ea typeface="经典繁仿黑"/>
              </a:rPr>
              <a:t>其他报销单直接在学院财务工作部网页自行下载打印）</a:t>
            </a:r>
            <a:endParaRPr lang="en-US" altLang="zh-CN" sz="1100" b="1" dirty="0" smtClean="0">
              <a:latin typeface="微软雅黑" pitchFamily="34" charset="-122"/>
              <a:ea typeface="经典繁仿黑"/>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0"/>
          <p:cNvSpPr>
            <a:spLocks noChangeArrowheads="1"/>
          </p:cNvSpPr>
          <p:nvPr/>
        </p:nvSpPr>
        <p:spPr bwMode="auto">
          <a:xfrm>
            <a:off x="2643174" y="71414"/>
            <a:ext cx="3714776" cy="500066"/>
          </a:xfrm>
          <a:prstGeom prst="roundRect">
            <a:avLst>
              <a:gd name="adj" fmla="val 22537"/>
            </a:avLst>
          </a:prstGeom>
          <a:solidFill>
            <a:srgbClr val="003300"/>
          </a:solidFill>
          <a:ln>
            <a:noFill/>
          </a:ln>
        </p:spPr>
        <p:txBody>
          <a:bodyPr wrap="none" anchor="ctr"/>
          <a:lstStyle/>
          <a:p>
            <a:pPr algn="ctr"/>
            <a:r>
              <a:rPr lang="zh-CN" altLang="en-US" sz="2400" b="1" dirty="0" smtClean="0">
                <a:solidFill>
                  <a:schemeClr val="bg1"/>
                </a:solidFill>
                <a:latin typeface="黑体" pitchFamily="49" charset="-122"/>
                <a:ea typeface="黑体" pitchFamily="49" charset="-122"/>
              </a:rPr>
              <a:t>劳务费</a:t>
            </a:r>
            <a:r>
              <a:rPr lang="en-US" altLang="zh-CN" sz="2400" b="1" dirty="0" smtClean="0">
                <a:solidFill>
                  <a:schemeClr val="bg1"/>
                </a:solidFill>
                <a:latin typeface="黑体" pitchFamily="49" charset="-122"/>
                <a:ea typeface="黑体" pitchFamily="49" charset="-122"/>
              </a:rPr>
              <a:t>/</a:t>
            </a:r>
            <a:r>
              <a:rPr lang="zh-CN" altLang="en-US" sz="2400" b="1" dirty="0" smtClean="0">
                <a:solidFill>
                  <a:schemeClr val="bg1"/>
                </a:solidFill>
                <a:latin typeface="黑体" pitchFamily="49" charset="-122"/>
                <a:ea typeface="黑体" pitchFamily="49" charset="-122"/>
              </a:rPr>
              <a:t>讲座酬金报账流程</a:t>
            </a:r>
            <a:endParaRPr lang="zh-CN" altLang="en-US" sz="2400" b="1" dirty="0">
              <a:solidFill>
                <a:schemeClr val="bg1"/>
              </a:solidFill>
              <a:latin typeface="黑体" pitchFamily="49" charset="-122"/>
              <a:ea typeface="黑体" pitchFamily="49" charset="-122"/>
            </a:endParaRPr>
          </a:p>
        </p:txBody>
      </p:sp>
      <p:sp>
        <p:nvSpPr>
          <p:cNvPr id="15" name="AutoShape 8"/>
          <p:cNvSpPr>
            <a:spLocks noChangeArrowheads="1"/>
          </p:cNvSpPr>
          <p:nvPr/>
        </p:nvSpPr>
        <p:spPr bwMode="auto">
          <a:xfrm>
            <a:off x="2857488" y="857232"/>
            <a:ext cx="3214710" cy="500067"/>
          </a:xfrm>
          <a:prstGeom prst="roundRect">
            <a:avLst>
              <a:gd name="adj" fmla="val 24375"/>
            </a:avLst>
          </a:prstGeom>
          <a:solidFill>
            <a:srgbClr val="C8B4C8"/>
          </a:solidFill>
          <a:ln w="9525">
            <a:noFill/>
            <a:round/>
            <a:headEnd/>
            <a:tailEnd/>
          </a:ln>
        </p:spPr>
        <p:txBody>
          <a:bodyPr wrap="none" anchor="ctr"/>
          <a:lstStyle/>
          <a:p>
            <a:pPr algn="ctr"/>
            <a:r>
              <a:rPr lang="zh-CN" altLang="en-US" sz="1400" b="1" dirty="0" smtClean="0">
                <a:solidFill>
                  <a:schemeClr val="bg1"/>
                </a:solidFill>
                <a:latin typeface="微软雅黑" pitchFamily="34" charset="-122"/>
                <a:ea typeface="微软雅黑" pitchFamily="34" charset="-122"/>
              </a:rPr>
              <a:t>劳务费</a:t>
            </a:r>
            <a:r>
              <a:rPr lang="en-US" altLang="zh-CN" sz="1400" b="1" dirty="0" smtClean="0">
                <a:solidFill>
                  <a:schemeClr val="bg1"/>
                </a:solidFill>
                <a:latin typeface="微软雅黑" pitchFamily="34" charset="-122"/>
                <a:ea typeface="微软雅黑" pitchFamily="34" charset="-122"/>
              </a:rPr>
              <a:t>/</a:t>
            </a:r>
            <a:r>
              <a:rPr lang="zh-CN" altLang="en-US" sz="1400" b="1" dirty="0" smtClean="0">
                <a:solidFill>
                  <a:schemeClr val="bg1"/>
                </a:solidFill>
                <a:latin typeface="微软雅黑" pitchFamily="34" charset="-122"/>
                <a:ea typeface="微软雅黑" pitchFamily="34" charset="-122"/>
              </a:rPr>
              <a:t>讲座（劳务）酬金报销</a:t>
            </a:r>
            <a:endParaRPr lang="zh-CN" altLang="en-US" sz="1400" b="1" dirty="0">
              <a:solidFill>
                <a:schemeClr val="bg1"/>
              </a:solidFill>
              <a:latin typeface="微软雅黑" pitchFamily="34" charset="-122"/>
              <a:ea typeface="微软雅黑" pitchFamily="34" charset="-122"/>
            </a:endParaRPr>
          </a:p>
        </p:txBody>
      </p:sp>
      <p:sp>
        <p:nvSpPr>
          <p:cNvPr id="17" name="AutoShape 10"/>
          <p:cNvSpPr>
            <a:spLocks noChangeArrowheads="1"/>
          </p:cNvSpPr>
          <p:nvPr/>
        </p:nvSpPr>
        <p:spPr bwMode="auto">
          <a:xfrm>
            <a:off x="2285984" y="4429132"/>
            <a:ext cx="2786082" cy="571504"/>
          </a:xfrm>
          <a:prstGeom prst="roundRect">
            <a:avLst>
              <a:gd name="adj" fmla="val 22537"/>
            </a:avLst>
          </a:prstGeom>
          <a:solidFill>
            <a:srgbClr val="C8B4C8"/>
          </a:solidFill>
          <a:ln>
            <a:noFill/>
          </a:ln>
        </p:spPr>
        <p:txBody>
          <a:bodyPr wrap="none" anchor="ctr"/>
          <a:lstStyle/>
          <a:p>
            <a:pPr algn="ctr">
              <a:lnSpc>
                <a:spcPct val="120000"/>
              </a:lnSpc>
            </a:pPr>
            <a:r>
              <a:rPr lang="zh-CN" altLang="en-US" sz="1100" dirty="0" smtClean="0">
                <a:latin typeface="微软雅黑" pitchFamily="34" charset="-122"/>
                <a:ea typeface="微软雅黑" pitchFamily="34" charset="-122"/>
              </a:rPr>
              <a:t>持以上凭据到财务部报账，</a:t>
            </a:r>
            <a:r>
              <a:rPr lang="zh-CN" altLang="en-US" sz="1100" b="1" u="sng" dirty="0" smtClean="0">
                <a:latin typeface="微软雅黑" pitchFamily="34" charset="-122"/>
                <a:ea typeface="微软雅黑" pitchFamily="34" charset="-122"/>
              </a:rPr>
              <a:t>在系部经费开支</a:t>
            </a:r>
            <a:r>
              <a:rPr lang="zh-CN" altLang="en-US" sz="1100" dirty="0" smtClean="0">
                <a:latin typeface="微软雅黑" pitchFamily="34" charset="-122"/>
                <a:ea typeface="微软雅黑" pitchFamily="34" charset="-122"/>
              </a:rPr>
              <a:t>。</a:t>
            </a:r>
            <a:endParaRPr lang="en-US" altLang="zh-CN" sz="1100" dirty="0" smtClean="0">
              <a:latin typeface="微软雅黑" pitchFamily="34" charset="-122"/>
              <a:ea typeface="微软雅黑" pitchFamily="34" charset="-122"/>
            </a:endParaRPr>
          </a:p>
        </p:txBody>
      </p:sp>
      <p:sp>
        <p:nvSpPr>
          <p:cNvPr id="21" name="AutoShape 5"/>
          <p:cNvSpPr>
            <a:spLocks noChangeArrowheads="1"/>
          </p:cNvSpPr>
          <p:nvPr/>
        </p:nvSpPr>
        <p:spPr bwMode="auto">
          <a:xfrm rot="10800000">
            <a:off x="2214546" y="3500438"/>
            <a:ext cx="3061629"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zh-CN" altLang="en-US" sz="1200" dirty="0">
              <a:latin typeface="微软雅黑" pitchFamily="34" charset="-122"/>
              <a:ea typeface="微软雅黑" pitchFamily="34" charset="-122"/>
            </a:endParaRPr>
          </a:p>
        </p:txBody>
      </p:sp>
      <p:sp>
        <p:nvSpPr>
          <p:cNvPr id="22" name="AutoShape 4"/>
          <p:cNvSpPr>
            <a:spLocks noChangeArrowheads="1"/>
          </p:cNvSpPr>
          <p:nvPr/>
        </p:nvSpPr>
        <p:spPr bwMode="auto">
          <a:xfrm rot="10800000">
            <a:off x="2428860" y="3571876"/>
            <a:ext cx="2714644" cy="428628"/>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r>
              <a:rPr lang="zh-CN" altLang="en-US" sz="1400" b="1" u="sng" dirty="0" smtClean="0">
                <a:latin typeface="微软雅黑" pitchFamily="34" charset="-122"/>
                <a:ea typeface="微软雅黑" pitchFamily="34" charset="-122"/>
              </a:rPr>
              <a:t>审批</a:t>
            </a:r>
            <a:r>
              <a:rPr lang="zh-CN" altLang="en-US" sz="1100" b="1" dirty="0" smtClean="0">
                <a:latin typeface="微软雅黑" pitchFamily="34" charset="-122"/>
                <a:ea typeface="微软雅黑" pitchFamily="34" charset="-122"/>
              </a:rPr>
              <a:t>：</a:t>
            </a:r>
            <a:r>
              <a:rPr lang="zh-CN" altLang="en-US" sz="1100" dirty="0" smtClean="0">
                <a:latin typeface="华文仿宋" pitchFamily="2" charset="-122"/>
                <a:ea typeface="华文仿宋" pitchFamily="2" charset="-122"/>
              </a:rPr>
              <a:t>部门负责人及分管院领导签批；</a:t>
            </a:r>
            <a:endParaRPr lang="en-US" altLang="zh-CN" sz="1100" dirty="0" smtClean="0">
              <a:latin typeface="华文仿宋" pitchFamily="2" charset="-122"/>
              <a:ea typeface="华文仿宋" pitchFamily="2" charset="-122"/>
            </a:endParaRPr>
          </a:p>
          <a:p>
            <a:pPr algn="ctr"/>
            <a:r>
              <a:rPr lang="zh-CN" altLang="en-US" sz="1100" dirty="0" smtClean="0">
                <a:latin typeface="华文仿宋" pitchFamily="2" charset="-122"/>
                <a:ea typeface="华文仿宋" pitchFamily="2" charset="-122"/>
              </a:rPr>
              <a:t>系经费直接由正职系主任签批。</a:t>
            </a:r>
            <a:endParaRPr lang="zh-CN" altLang="en-US" sz="900" u="sng" dirty="0">
              <a:latin typeface="微软雅黑" pitchFamily="34" charset="-122"/>
              <a:ea typeface="微软雅黑" pitchFamily="34" charset="-122"/>
            </a:endParaRPr>
          </a:p>
        </p:txBody>
      </p:sp>
      <p:sp>
        <p:nvSpPr>
          <p:cNvPr id="23" name="Bent Arrow 52"/>
          <p:cNvSpPr>
            <a:spLocks noChangeArrowheads="1"/>
          </p:cNvSpPr>
          <p:nvPr/>
        </p:nvSpPr>
        <p:spPr bwMode="auto">
          <a:xfrm rot="5400000" flipV="1">
            <a:off x="2285985" y="1142983"/>
            <a:ext cx="428629" cy="428631"/>
          </a:xfrm>
          <a:custGeom>
            <a:avLst/>
            <a:gdLst>
              <a:gd name="T0" fmla="*/ 778950 w 1038600"/>
              <a:gd name="T1" fmla="*/ 0 h 1108618"/>
              <a:gd name="T2" fmla="*/ 778950 w 1038600"/>
              <a:gd name="T3" fmla="*/ 519300 h 1108618"/>
              <a:gd name="T4" fmla="*/ 129825 w 1038600"/>
              <a:gd name="T5" fmla="*/ 1108618 h 1108618"/>
              <a:gd name="T6" fmla="*/ 1038600 w 1038600"/>
              <a:gd name="T7" fmla="*/ 259650 h 1108618"/>
              <a:gd name="T8" fmla="*/ 0 60000 65536"/>
              <a:gd name="T9" fmla="*/ 0 60000 65536"/>
              <a:gd name="T10" fmla="*/ 0 60000 65536"/>
              <a:gd name="T11" fmla="*/ 0 60000 65536"/>
              <a:gd name="T12" fmla="*/ 0 w 1038600"/>
              <a:gd name="T13" fmla="*/ 0 h 1108618"/>
              <a:gd name="T14" fmla="*/ 1038600 w 1038600"/>
              <a:gd name="T15" fmla="*/ 1108618 h 1108618"/>
            </a:gdLst>
            <a:ahLst/>
            <a:cxnLst>
              <a:cxn ang="T8">
                <a:pos x="T0" y="T1"/>
              </a:cxn>
              <a:cxn ang="T9">
                <a:pos x="T2" y="T3"/>
              </a:cxn>
              <a:cxn ang="T10">
                <a:pos x="T4" y="T5"/>
              </a:cxn>
              <a:cxn ang="T11">
                <a:pos x="T6" y="T7"/>
              </a:cxn>
            </a:cxnLst>
            <a:rect l="T12" t="T13" r="T14" b="T15"/>
            <a:pathLst>
              <a:path w="1038600" h="1108618">
                <a:moveTo>
                  <a:pt x="0" y="1108618"/>
                </a:moveTo>
                <a:lnTo>
                  <a:pt x="0" y="584213"/>
                </a:lnTo>
                <a:cubicBezTo>
                  <a:pt x="0" y="333261"/>
                  <a:pt x="203436" y="129825"/>
                  <a:pt x="454387" y="129825"/>
                </a:cubicBezTo>
                <a:lnTo>
                  <a:pt x="778950" y="129825"/>
                </a:lnTo>
                <a:lnTo>
                  <a:pt x="778950" y="0"/>
                </a:lnTo>
                <a:lnTo>
                  <a:pt x="1038600" y="259650"/>
                </a:lnTo>
                <a:lnTo>
                  <a:pt x="778950" y="519300"/>
                </a:lnTo>
                <a:lnTo>
                  <a:pt x="778950" y="389475"/>
                </a:lnTo>
                <a:lnTo>
                  <a:pt x="454388" y="389475"/>
                </a:lnTo>
                <a:lnTo>
                  <a:pt x="454387" y="389475"/>
                </a:lnTo>
                <a:cubicBezTo>
                  <a:pt x="346837" y="389475"/>
                  <a:pt x="259650" y="476662"/>
                  <a:pt x="259650" y="584212"/>
                </a:cubicBezTo>
                <a:lnTo>
                  <a:pt x="259650" y="1108618"/>
                </a:lnTo>
                <a:lnTo>
                  <a:pt x="0" y="1108618"/>
                </a:lnTo>
                <a:close/>
              </a:path>
            </a:pathLst>
          </a:custGeom>
          <a:solidFill>
            <a:srgbClr val="C8B4C8"/>
          </a:solidFill>
          <a:ln w="9525">
            <a:noFill/>
            <a:miter lim="800000"/>
            <a:headEnd/>
            <a:tailEnd/>
          </a:ln>
          <a:effectLst>
            <a:outerShdw dist="23000" dir="1439980" rotWithShape="0">
              <a:srgbClr val="808080">
                <a:alpha val="34998"/>
              </a:srgbClr>
            </a:outerShdw>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24" name="Bent Arrow 40"/>
          <p:cNvSpPr>
            <a:spLocks noChangeArrowheads="1"/>
          </p:cNvSpPr>
          <p:nvPr/>
        </p:nvSpPr>
        <p:spPr bwMode="auto">
          <a:xfrm rot="5400000">
            <a:off x="6215074" y="1142984"/>
            <a:ext cx="428628" cy="428628"/>
          </a:xfrm>
          <a:custGeom>
            <a:avLst/>
            <a:gdLst>
              <a:gd name="T0" fmla="*/ 778950 w 1038600"/>
              <a:gd name="T1" fmla="*/ 0 h 1108618"/>
              <a:gd name="T2" fmla="*/ 778950 w 1038600"/>
              <a:gd name="T3" fmla="*/ 519300 h 1108618"/>
              <a:gd name="T4" fmla="*/ 129825 w 1038600"/>
              <a:gd name="T5" fmla="*/ 1108618 h 1108618"/>
              <a:gd name="T6" fmla="*/ 1038600 w 1038600"/>
              <a:gd name="T7" fmla="*/ 259650 h 1108618"/>
              <a:gd name="T8" fmla="*/ 0 60000 65536"/>
              <a:gd name="T9" fmla="*/ 0 60000 65536"/>
              <a:gd name="T10" fmla="*/ 0 60000 65536"/>
              <a:gd name="T11" fmla="*/ 0 60000 65536"/>
              <a:gd name="T12" fmla="*/ 0 w 1038600"/>
              <a:gd name="T13" fmla="*/ 0 h 1108618"/>
              <a:gd name="T14" fmla="*/ 1038600 w 1038600"/>
              <a:gd name="T15" fmla="*/ 1108618 h 1108618"/>
            </a:gdLst>
            <a:ahLst/>
            <a:cxnLst>
              <a:cxn ang="T8">
                <a:pos x="T0" y="T1"/>
              </a:cxn>
              <a:cxn ang="T9">
                <a:pos x="T2" y="T3"/>
              </a:cxn>
              <a:cxn ang="T10">
                <a:pos x="T4" y="T5"/>
              </a:cxn>
              <a:cxn ang="T11">
                <a:pos x="T6" y="T7"/>
              </a:cxn>
            </a:cxnLst>
            <a:rect l="T12" t="T13" r="T14" b="T15"/>
            <a:pathLst>
              <a:path w="1038600" h="1108618">
                <a:moveTo>
                  <a:pt x="0" y="1108618"/>
                </a:moveTo>
                <a:lnTo>
                  <a:pt x="0" y="584213"/>
                </a:lnTo>
                <a:cubicBezTo>
                  <a:pt x="0" y="333261"/>
                  <a:pt x="203436" y="129825"/>
                  <a:pt x="454387" y="129825"/>
                </a:cubicBezTo>
                <a:lnTo>
                  <a:pt x="778950" y="129825"/>
                </a:lnTo>
                <a:lnTo>
                  <a:pt x="778950" y="0"/>
                </a:lnTo>
                <a:lnTo>
                  <a:pt x="1038600" y="259650"/>
                </a:lnTo>
                <a:lnTo>
                  <a:pt x="778950" y="519300"/>
                </a:lnTo>
                <a:lnTo>
                  <a:pt x="778950" y="389475"/>
                </a:lnTo>
                <a:lnTo>
                  <a:pt x="454388" y="389475"/>
                </a:lnTo>
                <a:lnTo>
                  <a:pt x="454387" y="389475"/>
                </a:lnTo>
                <a:cubicBezTo>
                  <a:pt x="346837" y="389475"/>
                  <a:pt x="259650" y="476662"/>
                  <a:pt x="259650" y="584212"/>
                </a:cubicBezTo>
                <a:lnTo>
                  <a:pt x="259650" y="1108618"/>
                </a:lnTo>
                <a:lnTo>
                  <a:pt x="0" y="1108618"/>
                </a:lnTo>
                <a:close/>
              </a:path>
            </a:pathLst>
          </a:custGeom>
          <a:solidFill>
            <a:srgbClr val="E5DBE5"/>
          </a:solidFill>
          <a:ln w="9525">
            <a:noFill/>
            <a:miter lim="800000"/>
            <a:headEnd/>
            <a:tailEnd/>
          </a:ln>
          <a:effectLst>
            <a:outerShdw dist="23000" dir="1439980" rotWithShape="0">
              <a:srgbClr val="808080">
                <a:alpha val="34998"/>
              </a:srgbClr>
            </a:outerShdw>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32" name="AutoShape 10"/>
          <p:cNvSpPr>
            <a:spLocks noChangeArrowheads="1"/>
          </p:cNvSpPr>
          <p:nvPr/>
        </p:nvSpPr>
        <p:spPr bwMode="auto">
          <a:xfrm>
            <a:off x="1285852" y="2500306"/>
            <a:ext cx="2500330" cy="500066"/>
          </a:xfrm>
          <a:prstGeom prst="roundRect">
            <a:avLst>
              <a:gd name="adj" fmla="val 22537"/>
            </a:avLst>
          </a:prstGeom>
          <a:solidFill>
            <a:srgbClr val="C8B4C8"/>
          </a:solidFill>
          <a:ln>
            <a:noFill/>
          </a:ln>
        </p:spPr>
        <p:txBody>
          <a:bodyPr wrap="none" anchor="ctr"/>
          <a:lstStyle/>
          <a:p>
            <a:pPr algn="ctr">
              <a:lnSpc>
                <a:spcPct val="120000"/>
              </a:lnSpc>
            </a:pPr>
            <a:r>
              <a:rPr lang="zh-CN" altLang="en-US" sz="1000" dirty="0" smtClean="0">
                <a:latin typeface="华文仿宋" pitchFamily="2" charset="-122"/>
                <a:ea typeface="华文仿宋" pitchFamily="2" charset="-122"/>
              </a:rPr>
              <a:t>填写</a:t>
            </a:r>
            <a:r>
              <a:rPr lang="en-US" altLang="zh-CN" sz="1000" dirty="0" smtClean="0">
                <a:latin typeface="华文仿宋" pitchFamily="2" charset="-122"/>
                <a:ea typeface="华文仿宋" pitchFamily="2" charset="-122"/>
              </a:rPr>
              <a:t>《</a:t>
            </a:r>
            <a:r>
              <a:rPr lang="zh-CN" altLang="en-US" sz="1000" dirty="0" smtClean="0">
                <a:latin typeface="华文仿宋" pitchFamily="2" charset="-122"/>
                <a:ea typeface="华文仿宋" pitchFamily="2" charset="-122"/>
              </a:rPr>
              <a:t>中山大学新华学院劳务报酬签领表</a:t>
            </a:r>
            <a:r>
              <a:rPr lang="en-US" altLang="zh-CN" sz="1000" dirty="0" smtClean="0">
                <a:latin typeface="华文仿宋" pitchFamily="2" charset="-122"/>
                <a:ea typeface="华文仿宋" pitchFamily="2" charset="-122"/>
              </a:rPr>
              <a:t>》</a:t>
            </a:r>
          </a:p>
        </p:txBody>
      </p:sp>
      <p:sp>
        <p:nvSpPr>
          <p:cNvPr id="36" name="AutoShape 10"/>
          <p:cNvSpPr>
            <a:spLocks noChangeArrowheads="1"/>
          </p:cNvSpPr>
          <p:nvPr/>
        </p:nvSpPr>
        <p:spPr bwMode="auto">
          <a:xfrm>
            <a:off x="4000496" y="2500306"/>
            <a:ext cx="2357454" cy="500066"/>
          </a:xfrm>
          <a:prstGeom prst="roundRect">
            <a:avLst>
              <a:gd name="adj" fmla="val 22537"/>
            </a:avLst>
          </a:prstGeom>
          <a:solidFill>
            <a:srgbClr val="C8B4C8"/>
          </a:solidFill>
          <a:ln>
            <a:noFill/>
          </a:ln>
        </p:spPr>
        <p:txBody>
          <a:bodyPr wrap="none" anchor="ctr"/>
          <a:lstStyle/>
          <a:p>
            <a:pPr algn="ctr">
              <a:lnSpc>
                <a:spcPct val="120000"/>
              </a:lnSpc>
            </a:pPr>
            <a:r>
              <a:rPr lang="zh-CN" altLang="en-US" sz="1000" dirty="0" smtClean="0">
                <a:latin typeface="华文仿宋" pitchFamily="2" charset="-122"/>
                <a:ea typeface="华文仿宋" pitchFamily="2" charset="-122"/>
              </a:rPr>
              <a:t>填写</a:t>
            </a:r>
            <a:r>
              <a:rPr lang="en-US" altLang="zh-CN" sz="1000" dirty="0" smtClean="0">
                <a:latin typeface="华文仿宋" pitchFamily="2" charset="-122"/>
                <a:ea typeface="华文仿宋" pitchFamily="2" charset="-122"/>
              </a:rPr>
              <a:t>《</a:t>
            </a:r>
            <a:r>
              <a:rPr lang="zh-CN" altLang="en-US" sz="1000" dirty="0" smtClean="0">
                <a:latin typeface="华文仿宋" pitchFamily="2" charset="-122"/>
                <a:ea typeface="华文仿宋" pitchFamily="2" charset="-122"/>
              </a:rPr>
              <a:t>中山大学新华学院讲座酬金申领表</a:t>
            </a:r>
            <a:r>
              <a:rPr lang="en-US" altLang="zh-CN" sz="900" dirty="0" smtClean="0">
                <a:latin typeface="华文仿宋" pitchFamily="2" charset="-122"/>
                <a:ea typeface="华文仿宋" pitchFamily="2" charset="-122"/>
              </a:rPr>
              <a:t>》</a:t>
            </a:r>
          </a:p>
        </p:txBody>
      </p:sp>
      <p:sp>
        <p:nvSpPr>
          <p:cNvPr id="41" name="AutoShape 10"/>
          <p:cNvSpPr>
            <a:spLocks noChangeArrowheads="1"/>
          </p:cNvSpPr>
          <p:nvPr/>
        </p:nvSpPr>
        <p:spPr bwMode="auto">
          <a:xfrm>
            <a:off x="6429388" y="2500306"/>
            <a:ext cx="2571768" cy="500066"/>
          </a:xfrm>
          <a:prstGeom prst="roundRect">
            <a:avLst>
              <a:gd name="adj" fmla="val 22537"/>
            </a:avLst>
          </a:prstGeom>
          <a:solidFill>
            <a:srgbClr val="C8B4C8"/>
          </a:solidFill>
          <a:ln>
            <a:noFill/>
          </a:ln>
        </p:spPr>
        <p:txBody>
          <a:bodyPr wrap="none" anchor="ctr"/>
          <a:lstStyle/>
          <a:p>
            <a:pPr algn="ctr">
              <a:lnSpc>
                <a:spcPct val="120000"/>
              </a:lnSpc>
            </a:pPr>
            <a:r>
              <a:rPr lang="zh-CN" altLang="en-US" sz="800" dirty="0" smtClean="0">
                <a:latin typeface="华文仿宋" pitchFamily="2" charset="-122"/>
                <a:ea typeface="华文仿宋" pitchFamily="2" charset="-122"/>
              </a:rPr>
              <a:t>学院大型讲座到学科建设与科技发展部填写</a:t>
            </a:r>
            <a:endParaRPr lang="en-US" altLang="zh-CN" sz="800" dirty="0" smtClean="0">
              <a:latin typeface="华文仿宋" pitchFamily="2" charset="-122"/>
              <a:ea typeface="华文仿宋" pitchFamily="2" charset="-122"/>
            </a:endParaRPr>
          </a:p>
          <a:p>
            <a:pPr algn="ctr">
              <a:lnSpc>
                <a:spcPct val="120000"/>
              </a:lnSpc>
            </a:pPr>
            <a:r>
              <a:rPr lang="en-US" altLang="zh-CN" sz="800" dirty="0" smtClean="0">
                <a:latin typeface="华文仿宋" pitchFamily="2" charset="-122"/>
                <a:ea typeface="华文仿宋" pitchFamily="2" charset="-122"/>
              </a:rPr>
              <a:t>《</a:t>
            </a:r>
            <a:r>
              <a:rPr lang="zh-CN" altLang="en-US" sz="800" dirty="0" smtClean="0">
                <a:latin typeface="华文仿宋" pitchFamily="2" charset="-122"/>
                <a:ea typeface="华文仿宋" pitchFamily="2" charset="-122"/>
              </a:rPr>
              <a:t>中山大学新华学院学术讲坛审批表</a:t>
            </a:r>
            <a:r>
              <a:rPr lang="en-US" altLang="zh-CN" sz="800" dirty="0" smtClean="0">
                <a:latin typeface="华文仿宋" pitchFamily="2" charset="-122"/>
                <a:ea typeface="华文仿宋" pitchFamily="2" charset="-122"/>
              </a:rPr>
              <a:t>》</a:t>
            </a:r>
            <a:r>
              <a:rPr lang="zh-CN" altLang="en-US" sz="800" dirty="0" smtClean="0">
                <a:latin typeface="华文仿宋" pitchFamily="2" charset="-122"/>
                <a:ea typeface="华文仿宋" pitchFamily="2" charset="-122"/>
              </a:rPr>
              <a:t>按审批表要求签批</a:t>
            </a:r>
            <a:endParaRPr lang="en-US" altLang="zh-CN" sz="800" dirty="0" smtClean="0">
              <a:latin typeface="华文仿宋" pitchFamily="2" charset="-122"/>
              <a:ea typeface="华文仿宋" pitchFamily="2" charset="-122"/>
            </a:endParaRPr>
          </a:p>
        </p:txBody>
      </p:sp>
      <p:sp>
        <p:nvSpPr>
          <p:cNvPr id="45" name="AutoShape 10"/>
          <p:cNvSpPr>
            <a:spLocks noChangeArrowheads="1"/>
          </p:cNvSpPr>
          <p:nvPr/>
        </p:nvSpPr>
        <p:spPr bwMode="auto">
          <a:xfrm>
            <a:off x="6357950" y="3500438"/>
            <a:ext cx="2214578" cy="500066"/>
          </a:xfrm>
          <a:prstGeom prst="roundRect">
            <a:avLst>
              <a:gd name="adj" fmla="val 22537"/>
            </a:avLst>
          </a:prstGeom>
          <a:solidFill>
            <a:srgbClr val="C8B4C8"/>
          </a:solidFill>
          <a:ln>
            <a:noFill/>
          </a:ln>
        </p:spPr>
        <p:txBody>
          <a:bodyPr wrap="none" anchor="ctr"/>
          <a:lstStyle/>
          <a:p>
            <a:pPr algn="ctr">
              <a:lnSpc>
                <a:spcPct val="120000"/>
              </a:lnSpc>
            </a:pPr>
            <a:r>
              <a:rPr lang="zh-CN" altLang="en-US" sz="900" dirty="0" smtClean="0">
                <a:latin typeface="华文仿宋" pitchFamily="2" charset="-122"/>
                <a:ea typeface="华文仿宋" pitchFamily="2" charset="-122"/>
              </a:rPr>
              <a:t>填写</a:t>
            </a:r>
            <a:r>
              <a:rPr lang="en-US" altLang="zh-CN" sz="900" dirty="0" smtClean="0">
                <a:latin typeface="华文仿宋" pitchFamily="2" charset="-122"/>
                <a:ea typeface="华文仿宋" pitchFamily="2" charset="-122"/>
              </a:rPr>
              <a:t>《</a:t>
            </a:r>
            <a:r>
              <a:rPr lang="zh-CN" altLang="en-US" sz="900" dirty="0" smtClean="0">
                <a:latin typeface="华文仿宋" pitchFamily="2" charset="-122"/>
                <a:ea typeface="华文仿宋" pitchFamily="2" charset="-122"/>
              </a:rPr>
              <a:t>中山大学新华学院讲座酬金申领表</a:t>
            </a:r>
            <a:r>
              <a:rPr lang="en-US" altLang="zh-CN" sz="900" dirty="0" smtClean="0">
                <a:latin typeface="华文仿宋" pitchFamily="2" charset="-122"/>
                <a:ea typeface="华文仿宋" pitchFamily="2" charset="-122"/>
              </a:rPr>
              <a:t>》</a:t>
            </a:r>
          </a:p>
        </p:txBody>
      </p:sp>
      <p:sp>
        <p:nvSpPr>
          <p:cNvPr id="46" name="AutoShape 5"/>
          <p:cNvSpPr>
            <a:spLocks noChangeArrowheads="1"/>
          </p:cNvSpPr>
          <p:nvPr/>
        </p:nvSpPr>
        <p:spPr bwMode="auto">
          <a:xfrm rot="10800000">
            <a:off x="6215073" y="4357694"/>
            <a:ext cx="2847315"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zh-CN" altLang="en-US" sz="1200" dirty="0">
              <a:latin typeface="微软雅黑" pitchFamily="34" charset="-122"/>
              <a:ea typeface="微软雅黑" pitchFamily="34" charset="-122"/>
            </a:endParaRPr>
          </a:p>
        </p:txBody>
      </p:sp>
      <p:sp>
        <p:nvSpPr>
          <p:cNvPr id="47" name="AutoShape 4"/>
          <p:cNvSpPr>
            <a:spLocks noChangeArrowheads="1"/>
          </p:cNvSpPr>
          <p:nvPr/>
        </p:nvSpPr>
        <p:spPr bwMode="auto">
          <a:xfrm rot="10800000">
            <a:off x="6357950" y="4429132"/>
            <a:ext cx="2571768" cy="428628"/>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r>
              <a:rPr lang="zh-CN" altLang="en-US" sz="1400" b="1" u="sng" dirty="0" smtClean="0">
                <a:latin typeface="微软雅黑" pitchFamily="34" charset="-122"/>
                <a:ea typeface="微软雅黑" pitchFamily="34" charset="-122"/>
              </a:rPr>
              <a:t>审批</a:t>
            </a:r>
            <a:r>
              <a:rPr lang="zh-CN" altLang="en-US" sz="1100" b="1" dirty="0" smtClean="0">
                <a:latin typeface="微软雅黑" pitchFamily="34" charset="-122"/>
                <a:ea typeface="微软雅黑" pitchFamily="34" charset="-122"/>
              </a:rPr>
              <a:t>：由学科建设部领导审批</a:t>
            </a:r>
            <a:endParaRPr lang="zh-CN" altLang="en-US" sz="900" u="sng" dirty="0">
              <a:latin typeface="微软雅黑" pitchFamily="34" charset="-122"/>
              <a:ea typeface="微软雅黑" pitchFamily="34" charset="-122"/>
            </a:endParaRPr>
          </a:p>
        </p:txBody>
      </p:sp>
      <p:sp>
        <p:nvSpPr>
          <p:cNvPr id="50" name="AutoShape 10"/>
          <p:cNvSpPr>
            <a:spLocks noChangeArrowheads="1"/>
          </p:cNvSpPr>
          <p:nvPr/>
        </p:nvSpPr>
        <p:spPr bwMode="auto">
          <a:xfrm>
            <a:off x="6072198" y="5429264"/>
            <a:ext cx="2786082" cy="571504"/>
          </a:xfrm>
          <a:prstGeom prst="roundRect">
            <a:avLst>
              <a:gd name="adj" fmla="val 22537"/>
            </a:avLst>
          </a:prstGeom>
          <a:solidFill>
            <a:srgbClr val="C8B4C8"/>
          </a:solidFill>
          <a:ln>
            <a:noFill/>
          </a:ln>
        </p:spPr>
        <p:txBody>
          <a:bodyPr wrap="none" anchor="ctr"/>
          <a:lstStyle/>
          <a:p>
            <a:pPr algn="ctr">
              <a:lnSpc>
                <a:spcPct val="120000"/>
              </a:lnSpc>
            </a:pPr>
            <a:r>
              <a:rPr lang="zh-CN" altLang="en-US" sz="1100" dirty="0" smtClean="0">
                <a:latin typeface="微软雅黑" pitchFamily="34" charset="-122"/>
                <a:ea typeface="微软雅黑" pitchFamily="34" charset="-122"/>
              </a:rPr>
              <a:t>持以上凭据到财务部报账，</a:t>
            </a:r>
            <a:endParaRPr lang="en-US" altLang="zh-CN" sz="1100" dirty="0" smtClean="0">
              <a:latin typeface="微软雅黑" pitchFamily="34" charset="-122"/>
              <a:ea typeface="微软雅黑" pitchFamily="34" charset="-122"/>
            </a:endParaRPr>
          </a:p>
          <a:p>
            <a:pPr algn="ctr">
              <a:lnSpc>
                <a:spcPct val="120000"/>
              </a:lnSpc>
            </a:pPr>
            <a:r>
              <a:rPr lang="zh-CN" altLang="en-US" sz="1100" b="1" u="sng" dirty="0" smtClean="0">
                <a:latin typeface="微软雅黑" pitchFamily="34" charset="-122"/>
                <a:ea typeface="微软雅黑" pitchFamily="34" charset="-122"/>
              </a:rPr>
              <a:t>在学科建设与科技发展部的讲座费用中开支</a:t>
            </a:r>
            <a:r>
              <a:rPr lang="zh-CN" altLang="en-US" sz="1100" dirty="0" smtClean="0">
                <a:latin typeface="微软雅黑" pitchFamily="34" charset="-122"/>
                <a:ea typeface="微软雅黑" pitchFamily="34" charset="-122"/>
              </a:rPr>
              <a:t>。</a:t>
            </a:r>
            <a:endParaRPr lang="en-US" altLang="zh-CN" sz="1100" dirty="0" smtClean="0">
              <a:latin typeface="微软雅黑" pitchFamily="34" charset="-122"/>
              <a:ea typeface="微软雅黑" pitchFamily="34" charset="-122"/>
            </a:endParaRPr>
          </a:p>
        </p:txBody>
      </p:sp>
      <p:sp>
        <p:nvSpPr>
          <p:cNvPr id="27" name="Line 16"/>
          <p:cNvSpPr>
            <a:spLocks noChangeShapeType="1"/>
          </p:cNvSpPr>
          <p:nvPr/>
        </p:nvSpPr>
        <p:spPr bwMode="auto">
          <a:xfrm>
            <a:off x="2428860" y="2071678"/>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8" name="Line 16"/>
          <p:cNvSpPr>
            <a:spLocks noChangeShapeType="1"/>
          </p:cNvSpPr>
          <p:nvPr/>
        </p:nvSpPr>
        <p:spPr bwMode="auto">
          <a:xfrm>
            <a:off x="5429256" y="214311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9" name="Line 16"/>
          <p:cNvSpPr>
            <a:spLocks noChangeShapeType="1"/>
          </p:cNvSpPr>
          <p:nvPr/>
        </p:nvSpPr>
        <p:spPr bwMode="auto">
          <a:xfrm>
            <a:off x="3071802" y="3071810"/>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0" name="Line 16"/>
          <p:cNvSpPr>
            <a:spLocks noChangeShapeType="1"/>
          </p:cNvSpPr>
          <p:nvPr/>
        </p:nvSpPr>
        <p:spPr bwMode="auto">
          <a:xfrm>
            <a:off x="4500562" y="3071810"/>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1" name="Line 16"/>
          <p:cNvSpPr>
            <a:spLocks noChangeShapeType="1"/>
          </p:cNvSpPr>
          <p:nvPr/>
        </p:nvSpPr>
        <p:spPr bwMode="auto">
          <a:xfrm>
            <a:off x="7358082" y="3071810"/>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3" name="Line 16"/>
          <p:cNvSpPr>
            <a:spLocks noChangeShapeType="1"/>
          </p:cNvSpPr>
          <p:nvPr/>
        </p:nvSpPr>
        <p:spPr bwMode="auto">
          <a:xfrm>
            <a:off x="3714744" y="4071942"/>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5" name="Line 16"/>
          <p:cNvSpPr>
            <a:spLocks noChangeShapeType="1"/>
          </p:cNvSpPr>
          <p:nvPr/>
        </p:nvSpPr>
        <p:spPr bwMode="auto">
          <a:xfrm>
            <a:off x="7286644" y="214311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7" name="Line 16"/>
          <p:cNvSpPr>
            <a:spLocks noChangeShapeType="1"/>
          </p:cNvSpPr>
          <p:nvPr/>
        </p:nvSpPr>
        <p:spPr bwMode="auto">
          <a:xfrm>
            <a:off x="7429520" y="5072074"/>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43" name="Line 16"/>
          <p:cNvSpPr>
            <a:spLocks noChangeShapeType="1"/>
          </p:cNvSpPr>
          <p:nvPr/>
        </p:nvSpPr>
        <p:spPr bwMode="auto">
          <a:xfrm>
            <a:off x="7358082" y="4000504"/>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19" name="AutoShape 5"/>
          <p:cNvSpPr>
            <a:spLocks noChangeArrowheads="1"/>
          </p:cNvSpPr>
          <p:nvPr/>
        </p:nvSpPr>
        <p:spPr bwMode="auto">
          <a:xfrm rot="10800000">
            <a:off x="4786314" y="1571612"/>
            <a:ext cx="2857520"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r>
              <a:rPr lang="zh-CN" altLang="en-US" sz="1100" b="1" dirty="0" smtClean="0">
                <a:latin typeface="华文仿宋" pitchFamily="2" charset="-122"/>
                <a:ea typeface="华文仿宋" pitchFamily="2" charset="-122"/>
              </a:rPr>
              <a:t>讲座（劳务）酬金</a:t>
            </a:r>
            <a:endParaRPr lang="en-US" altLang="zh-CN" sz="1100" b="1" dirty="0" smtClean="0">
              <a:latin typeface="华文仿宋" pitchFamily="2" charset="-122"/>
              <a:ea typeface="华文仿宋" pitchFamily="2" charset="-122"/>
            </a:endParaRPr>
          </a:p>
          <a:p>
            <a:pPr algn="ctr">
              <a:lnSpc>
                <a:spcPct val="120000"/>
              </a:lnSpc>
            </a:pPr>
            <a:r>
              <a:rPr lang="zh-CN" altLang="en-US" sz="1100" dirty="0" smtClean="0">
                <a:latin typeface="华文仿宋" pitchFamily="2" charset="-122"/>
                <a:ea typeface="华文仿宋" pitchFamily="2" charset="-122"/>
              </a:rPr>
              <a:t>适用于</a:t>
            </a:r>
            <a:r>
              <a:rPr lang="zh-CN" altLang="en-US" sz="1100" u="sng" dirty="0" smtClean="0">
                <a:latin typeface="华文仿宋" pitchFamily="2" charset="-122"/>
                <a:ea typeface="华文仿宋" pitchFamily="2" charset="-122"/>
              </a:rPr>
              <a:t>专职教职工以外</a:t>
            </a:r>
            <a:r>
              <a:rPr lang="zh-CN" altLang="en-US" sz="1100" dirty="0" smtClean="0">
                <a:latin typeface="华文仿宋" pitchFamily="2" charset="-122"/>
                <a:ea typeface="华文仿宋" pitchFamily="2" charset="-122"/>
              </a:rPr>
              <a:t>的讲座酬劳</a:t>
            </a:r>
            <a:endParaRPr lang="zh-CN" altLang="en-US" sz="1100" dirty="0">
              <a:latin typeface="华文仿宋" pitchFamily="2" charset="-122"/>
              <a:ea typeface="华文仿宋" pitchFamily="2" charset="-122"/>
            </a:endParaRPr>
          </a:p>
        </p:txBody>
      </p:sp>
      <p:sp>
        <p:nvSpPr>
          <p:cNvPr id="16" name="AutoShape 5"/>
          <p:cNvSpPr>
            <a:spLocks noChangeArrowheads="1"/>
          </p:cNvSpPr>
          <p:nvPr/>
        </p:nvSpPr>
        <p:spPr bwMode="auto">
          <a:xfrm rot="10800000">
            <a:off x="1142976" y="1571612"/>
            <a:ext cx="2714644"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r>
              <a:rPr lang="zh-CN" altLang="en-US" sz="1100" b="1" dirty="0" smtClean="0">
                <a:latin typeface="华文仿宋" pitchFamily="2" charset="-122"/>
                <a:ea typeface="华文仿宋" pitchFamily="2" charset="-122"/>
              </a:rPr>
              <a:t>劳务费</a:t>
            </a:r>
            <a:endParaRPr lang="en-US" altLang="zh-CN" sz="1100" b="1" dirty="0" smtClean="0">
              <a:latin typeface="华文仿宋" pitchFamily="2" charset="-122"/>
              <a:ea typeface="华文仿宋" pitchFamily="2" charset="-122"/>
            </a:endParaRPr>
          </a:p>
          <a:p>
            <a:pPr algn="ctr">
              <a:lnSpc>
                <a:spcPct val="120000"/>
              </a:lnSpc>
            </a:pPr>
            <a:r>
              <a:rPr lang="zh-CN" altLang="en-US" sz="1000" dirty="0" smtClean="0">
                <a:latin typeface="华文仿宋" pitchFamily="2" charset="-122"/>
                <a:ea typeface="华文仿宋" pitchFamily="2" charset="-122"/>
              </a:rPr>
              <a:t>适用于</a:t>
            </a:r>
            <a:r>
              <a:rPr lang="zh-CN" altLang="en-US" sz="1000" u="sng" dirty="0" smtClean="0">
                <a:latin typeface="华文仿宋" pitchFamily="2" charset="-122"/>
                <a:ea typeface="华文仿宋" pitchFamily="2" charset="-122"/>
              </a:rPr>
              <a:t>专职教职工以外</a:t>
            </a:r>
            <a:r>
              <a:rPr lang="zh-CN" altLang="en-US" sz="1000" dirty="0" smtClean="0">
                <a:latin typeface="华文仿宋" pitchFamily="2" charset="-122"/>
                <a:ea typeface="华文仿宋" pitchFamily="2" charset="-122"/>
              </a:rPr>
              <a:t>的人员劳务费</a:t>
            </a:r>
            <a:endParaRPr lang="en-US" altLang="zh-CN" sz="1000" dirty="0" smtClean="0">
              <a:latin typeface="华文仿宋" pitchFamily="2" charset="-122"/>
              <a:ea typeface="华文仿宋" pitchFamily="2" charset="-122"/>
            </a:endParaRPr>
          </a:p>
          <a:p>
            <a:pPr algn="ctr">
              <a:lnSpc>
                <a:spcPct val="120000"/>
              </a:lnSpc>
            </a:pPr>
            <a:r>
              <a:rPr lang="zh-CN" altLang="en-US" sz="1000" dirty="0" smtClean="0">
                <a:latin typeface="华文仿宋" pitchFamily="2" charset="-122"/>
                <a:ea typeface="华文仿宋" pitchFamily="2" charset="-122"/>
              </a:rPr>
              <a:t>（如：搬运劳务费、人员劳务等）</a:t>
            </a:r>
            <a:endParaRPr lang="zh-CN" altLang="en-US" sz="1000" dirty="0">
              <a:latin typeface="华文仿宋" pitchFamily="2" charset="-122"/>
              <a:ea typeface="华文仿宋"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0"/>
          <p:cNvSpPr>
            <a:spLocks noChangeArrowheads="1"/>
          </p:cNvSpPr>
          <p:nvPr/>
        </p:nvSpPr>
        <p:spPr bwMode="auto">
          <a:xfrm>
            <a:off x="2643174" y="71414"/>
            <a:ext cx="3714776" cy="500066"/>
          </a:xfrm>
          <a:prstGeom prst="roundRect">
            <a:avLst>
              <a:gd name="adj" fmla="val 22537"/>
            </a:avLst>
          </a:prstGeom>
          <a:solidFill>
            <a:srgbClr val="003300"/>
          </a:solidFill>
          <a:ln>
            <a:noFill/>
          </a:ln>
        </p:spPr>
        <p:txBody>
          <a:bodyPr wrap="none" anchor="ctr"/>
          <a:lstStyle/>
          <a:p>
            <a:pPr algn="ctr"/>
            <a:r>
              <a:rPr lang="zh-CN" altLang="en-US" sz="2400" b="1" dirty="0" smtClean="0">
                <a:solidFill>
                  <a:schemeClr val="bg1"/>
                </a:solidFill>
                <a:latin typeface="黑体" pitchFamily="49" charset="-122"/>
                <a:ea typeface="黑体" pitchFamily="49" charset="-122"/>
              </a:rPr>
              <a:t>科研经费报账流程</a:t>
            </a:r>
            <a:endParaRPr lang="zh-CN" altLang="en-US" sz="2400" b="1" dirty="0">
              <a:solidFill>
                <a:schemeClr val="bg1"/>
              </a:solidFill>
              <a:latin typeface="黑体" pitchFamily="49" charset="-122"/>
              <a:ea typeface="黑体" pitchFamily="49" charset="-122"/>
            </a:endParaRPr>
          </a:p>
        </p:txBody>
      </p:sp>
      <p:sp>
        <p:nvSpPr>
          <p:cNvPr id="3" name="Line 17"/>
          <p:cNvSpPr>
            <a:spLocks noChangeShapeType="1"/>
          </p:cNvSpPr>
          <p:nvPr/>
        </p:nvSpPr>
        <p:spPr bwMode="auto">
          <a:xfrm>
            <a:off x="4500562" y="928670"/>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4" name="Line 16"/>
          <p:cNvSpPr>
            <a:spLocks noChangeShapeType="1"/>
          </p:cNvSpPr>
          <p:nvPr/>
        </p:nvSpPr>
        <p:spPr bwMode="auto">
          <a:xfrm>
            <a:off x="4500562" y="178592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5" name="AutoShape 8"/>
          <p:cNvSpPr>
            <a:spLocks noChangeArrowheads="1"/>
          </p:cNvSpPr>
          <p:nvPr/>
        </p:nvSpPr>
        <p:spPr bwMode="auto">
          <a:xfrm>
            <a:off x="2786050" y="642918"/>
            <a:ext cx="3500462" cy="428629"/>
          </a:xfrm>
          <a:prstGeom prst="roundRect">
            <a:avLst>
              <a:gd name="adj" fmla="val 24375"/>
            </a:avLst>
          </a:prstGeom>
          <a:solidFill>
            <a:srgbClr val="C8B4C8"/>
          </a:solidFill>
          <a:ln w="9525">
            <a:noFill/>
            <a:round/>
            <a:headEnd/>
            <a:tailEnd/>
          </a:ln>
        </p:spPr>
        <p:txBody>
          <a:bodyPr wrap="none" anchor="ctr"/>
          <a:lstStyle/>
          <a:p>
            <a:pPr algn="ctr"/>
            <a:r>
              <a:rPr lang="zh-CN" altLang="en-US" sz="1400" b="1" dirty="0" smtClean="0">
                <a:latin typeface="微软雅黑" pitchFamily="34" charset="-122"/>
                <a:ea typeface="微软雅黑" pitchFamily="34" charset="-122"/>
              </a:rPr>
              <a:t>科研经费报销</a:t>
            </a:r>
            <a:endParaRPr lang="en-US" altLang="zh-CN" sz="1400" b="1" dirty="0" smtClean="0">
              <a:latin typeface="微软雅黑" pitchFamily="34" charset="-122"/>
              <a:ea typeface="微软雅黑" pitchFamily="34" charset="-122"/>
            </a:endParaRPr>
          </a:p>
          <a:p>
            <a:pPr algn="ctr"/>
            <a:r>
              <a:rPr lang="zh-CN" altLang="en-US" sz="1100" dirty="0" smtClean="0">
                <a:latin typeface="华文仿宋" pitchFamily="2" charset="-122"/>
                <a:ea typeface="华文仿宋" pitchFamily="2" charset="-122"/>
              </a:rPr>
              <a:t>适用于除“创新强校工程”专项资金外的其他科研经费</a:t>
            </a:r>
            <a:endParaRPr lang="zh-CN" altLang="en-US" sz="1100" dirty="0">
              <a:latin typeface="华文仿宋" pitchFamily="2" charset="-122"/>
              <a:ea typeface="华文仿宋" pitchFamily="2" charset="-122"/>
            </a:endParaRPr>
          </a:p>
        </p:txBody>
      </p:sp>
      <p:sp>
        <p:nvSpPr>
          <p:cNvPr id="6" name="AutoShape 5"/>
          <p:cNvSpPr>
            <a:spLocks noChangeArrowheads="1"/>
          </p:cNvSpPr>
          <p:nvPr/>
        </p:nvSpPr>
        <p:spPr bwMode="auto">
          <a:xfrm rot="10800000">
            <a:off x="2714612" y="1285860"/>
            <a:ext cx="3571900"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r>
              <a:rPr lang="zh-CN" altLang="en-US" sz="1100" dirty="0" smtClean="0">
                <a:latin typeface="华文仿宋" pitchFamily="2" charset="-122"/>
                <a:ea typeface="华文仿宋" pitchFamily="2" charset="-122"/>
              </a:rPr>
              <a:t>填写</a:t>
            </a:r>
            <a:r>
              <a:rPr lang="en-US" altLang="zh-CN" sz="1100" dirty="0" smtClean="0">
                <a:latin typeface="华文仿宋" pitchFamily="2" charset="-122"/>
                <a:ea typeface="华文仿宋" pitchFamily="2" charset="-122"/>
              </a:rPr>
              <a:t>《</a:t>
            </a:r>
            <a:r>
              <a:rPr lang="zh-CN" altLang="en-US" sz="1100" dirty="0" smtClean="0">
                <a:latin typeface="华文仿宋" pitchFamily="2" charset="-122"/>
                <a:ea typeface="华文仿宋" pitchFamily="2" charset="-122"/>
              </a:rPr>
              <a:t>中山大学新华学院科研经费报销单 </a:t>
            </a:r>
            <a:r>
              <a:rPr lang="en-US" altLang="zh-CN" sz="1100" dirty="0" smtClean="0">
                <a:latin typeface="华文仿宋" pitchFamily="2" charset="-122"/>
                <a:ea typeface="华文仿宋" pitchFamily="2" charset="-122"/>
              </a:rPr>
              <a:t>》</a:t>
            </a:r>
          </a:p>
        </p:txBody>
      </p:sp>
      <p:sp>
        <p:nvSpPr>
          <p:cNvPr id="9" name="Line 16"/>
          <p:cNvSpPr>
            <a:spLocks noChangeShapeType="1"/>
          </p:cNvSpPr>
          <p:nvPr/>
        </p:nvSpPr>
        <p:spPr bwMode="auto">
          <a:xfrm>
            <a:off x="4429124" y="5572140"/>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7" name="Line 16"/>
          <p:cNvSpPr>
            <a:spLocks noChangeShapeType="1"/>
          </p:cNvSpPr>
          <p:nvPr/>
        </p:nvSpPr>
        <p:spPr bwMode="auto">
          <a:xfrm>
            <a:off x="4500562" y="4214818"/>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8" name="AutoShape 10"/>
          <p:cNvSpPr>
            <a:spLocks noChangeArrowheads="1"/>
          </p:cNvSpPr>
          <p:nvPr/>
        </p:nvSpPr>
        <p:spPr bwMode="auto">
          <a:xfrm>
            <a:off x="3143240" y="6143644"/>
            <a:ext cx="2786082" cy="571504"/>
          </a:xfrm>
          <a:prstGeom prst="roundRect">
            <a:avLst>
              <a:gd name="adj" fmla="val 22537"/>
            </a:avLst>
          </a:prstGeom>
          <a:solidFill>
            <a:srgbClr val="C8B4C8"/>
          </a:solidFill>
          <a:ln>
            <a:noFill/>
          </a:ln>
        </p:spPr>
        <p:txBody>
          <a:bodyPr wrap="none" anchor="ctr"/>
          <a:lstStyle/>
          <a:p>
            <a:pPr algn="ctr">
              <a:lnSpc>
                <a:spcPct val="120000"/>
              </a:lnSpc>
            </a:pPr>
            <a:r>
              <a:rPr lang="zh-CN" altLang="en-US" sz="1100" dirty="0" smtClean="0">
                <a:latin typeface="微软雅黑" pitchFamily="34" charset="-122"/>
                <a:ea typeface="微软雅黑" pitchFamily="34" charset="-122"/>
              </a:rPr>
              <a:t>持以上凭据到财务部报账，</a:t>
            </a:r>
            <a:endParaRPr lang="en-US" altLang="zh-CN" sz="1100" dirty="0" smtClean="0">
              <a:latin typeface="微软雅黑" pitchFamily="34" charset="-122"/>
              <a:ea typeface="微软雅黑" pitchFamily="34" charset="-122"/>
            </a:endParaRPr>
          </a:p>
          <a:p>
            <a:pPr algn="ctr">
              <a:lnSpc>
                <a:spcPct val="120000"/>
              </a:lnSpc>
            </a:pPr>
            <a:r>
              <a:rPr lang="zh-CN" altLang="en-US" sz="1100" b="1" u="sng" dirty="0" smtClean="0">
                <a:latin typeface="微软雅黑" pitchFamily="34" charset="-122"/>
                <a:ea typeface="微软雅黑" pitchFamily="34" charset="-122"/>
              </a:rPr>
              <a:t>在科研经费项目中开支</a:t>
            </a:r>
            <a:r>
              <a:rPr lang="zh-CN" altLang="en-US" sz="1100" dirty="0" smtClean="0">
                <a:latin typeface="微软雅黑" pitchFamily="34" charset="-122"/>
                <a:ea typeface="微软雅黑" pitchFamily="34" charset="-122"/>
              </a:rPr>
              <a:t>。</a:t>
            </a:r>
            <a:endParaRPr lang="en-US" altLang="zh-CN" sz="1100" dirty="0" smtClean="0">
              <a:latin typeface="微软雅黑" pitchFamily="34" charset="-122"/>
              <a:ea typeface="微软雅黑" pitchFamily="34" charset="-122"/>
            </a:endParaRPr>
          </a:p>
        </p:txBody>
      </p:sp>
      <p:sp>
        <p:nvSpPr>
          <p:cNvPr id="24" name="AutoShape 5"/>
          <p:cNvSpPr>
            <a:spLocks noChangeArrowheads="1"/>
          </p:cNvSpPr>
          <p:nvPr/>
        </p:nvSpPr>
        <p:spPr bwMode="auto">
          <a:xfrm rot="10800000">
            <a:off x="2143108" y="2214554"/>
            <a:ext cx="5072098" cy="2143140"/>
          </a:xfrm>
          <a:prstGeom prst="roundRect">
            <a:avLst>
              <a:gd name="adj" fmla="val 6171"/>
            </a:avLst>
          </a:prstGeom>
          <a:solidFill>
            <a:srgbClr val="E5DBE5"/>
          </a:solidFill>
          <a:ln w="9525" algn="ctr">
            <a:solidFill>
              <a:srgbClr val="C0C0C0"/>
            </a:solidFill>
            <a:round/>
            <a:headEnd/>
            <a:tailEnd/>
          </a:ln>
        </p:spPr>
        <p:txBody>
          <a:bodyPr rot="10800000" wrap="none" anchor="b" anchorCtr="0"/>
          <a:lstStyle/>
          <a:p>
            <a:pPr>
              <a:lnSpc>
                <a:spcPct val="120000"/>
              </a:lnSpc>
            </a:pPr>
            <a:r>
              <a:rPr lang="zh-CN" altLang="en-US" sz="800" b="1" dirty="0" smtClean="0">
                <a:latin typeface="微软雅黑" pitchFamily="34" charset="-122"/>
                <a:ea typeface="微软雅黑" pitchFamily="34" charset="-122"/>
              </a:rPr>
              <a:t>各项科研经费支出须严格按照经费预算（合同）执行。部分开支项目还须分别遵守以下规定：</a:t>
            </a:r>
            <a:endParaRPr lang="en-US" altLang="zh-CN" sz="800" b="1" dirty="0" smtClean="0">
              <a:latin typeface="微软雅黑" pitchFamily="34" charset="-122"/>
              <a:ea typeface="微软雅黑" pitchFamily="34" charset="-122"/>
            </a:endParaRPr>
          </a:p>
          <a:p>
            <a:pPr>
              <a:lnSpc>
                <a:spcPct val="120000"/>
              </a:lnSpc>
            </a:pPr>
            <a:r>
              <a:rPr lang="zh-CN" altLang="en-US" sz="800" dirty="0" smtClean="0">
                <a:latin typeface="微软雅黑" pitchFamily="34" charset="-122"/>
                <a:ea typeface="微软雅黑" pitchFamily="34" charset="-122"/>
              </a:rPr>
              <a:t>（一）</a:t>
            </a:r>
            <a:r>
              <a:rPr lang="zh-CN" altLang="en-US" sz="800" dirty="0" smtClean="0">
                <a:solidFill>
                  <a:srgbClr val="FF0000"/>
                </a:solidFill>
                <a:latin typeface="微软雅黑" pitchFamily="34" charset="-122"/>
                <a:ea typeface="微软雅黑" pitchFamily="34" charset="-122"/>
              </a:rPr>
              <a:t>差旅费和交通费</a:t>
            </a:r>
            <a:r>
              <a:rPr lang="zh-CN" altLang="en-US" sz="800" dirty="0" smtClean="0">
                <a:latin typeface="微软雅黑" pitchFamily="34" charset="-122"/>
                <a:ea typeface="微软雅黑" pitchFamily="34" charset="-122"/>
              </a:rPr>
              <a:t>，按照学院差旅费相关管理办法执行（详见差旅费报账流程附表）；使用私车发生的</a:t>
            </a:r>
            <a:endParaRPr lang="en-US" altLang="zh-CN" sz="800" dirty="0" smtClean="0">
              <a:latin typeface="微软雅黑" pitchFamily="34" charset="-122"/>
              <a:ea typeface="微软雅黑" pitchFamily="34" charset="-122"/>
            </a:endParaRPr>
          </a:p>
          <a:p>
            <a:pPr>
              <a:lnSpc>
                <a:spcPct val="120000"/>
              </a:lnSpc>
            </a:pPr>
            <a:r>
              <a:rPr lang="en-US" altLang="zh-CN" sz="800" dirty="0" smtClean="0">
                <a:latin typeface="微软雅黑" pitchFamily="34" charset="-122"/>
                <a:ea typeface="微软雅黑" pitchFamily="34" charset="-122"/>
              </a:rPr>
              <a:t>          </a:t>
            </a:r>
            <a:r>
              <a:rPr lang="zh-CN" altLang="en-US" sz="800" dirty="0" smtClean="0">
                <a:latin typeface="微软雅黑" pitchFamily="34" charset="-122"/>
                <a:ea typeface="微软雅黑" pitchFamily="34" charset="-122"/>
              </a:rPr>
              <a:t>相关费用包括汽油、路桥、车辆报关费等可在项目中开支。</a:t>
            </a:r>
            <a:endParaRPr lang="en-US" altLang="zh-CN" sz="800" dirty="0" smtClean="0">
              <a:latin typeface="微软雅黑" pitchFamily="34" charset="-122"/>
              <a:ea typeface="微软雅黑" pitchFamily="34" charset="-122"/>
            </a:endParaRPr>
          </a:p>
          <a:p>
            <a:pPr>
              <a:lnSpc>
                <a:spcPct val="120000"/>
              </a:lnSpc>
            </a:pPr>
            <a:r>
              <a:rPr lang="zh-CN" altLang="en-US" sz="800" dirty="0" smtClean="0">
                <a:latin typeface="微软雅黑" pitchFamily="34" charset="-122"/>
                <a:ea typeface="微软雅黑" pitchFamily="34" charset="-122"/>
              </a:rPr>
              <a:t>（二）</a:t>
            </a:r>
            <a:r>
              <a:rPr lang="zh-CN" altLang="en-US" sz="800" dirty="0" smtClean="0">
                <a:solidFill>
                  <a:srgbClr val="FF0000"/>
                </a:solidFill>
                <a:latin typeface="微软雅黑" pitchFamily="34" charset="-122"/>
                <a:ea typeface="微软雅黑" pitchFamily="34" charset="-122"/>
              </a:rPr>
              <a:t>通讯费</a:t>
            </a:r>
            <a:r>
              <a:rPr lang="zh-CN" altLang="en-US" sz="800" dirty="0" smtClean="0">
                <a:latin typeface="微软雅黑" pitchFamily="34" charset="-122"/>
                <a:ea typeface="微软雅黑" pitchFamily="34" charset="-122"/>
              </a:rPr>
              <a:t>，包含网络费、办公固定电话话费。须在经费预算范围内开支。</a:t>
            </a:r>
            <a:endParaRPr lang="en-US" altLang="zh-CN" sz="800" dirty="0" smtClean="0">
              <a:latin typeface="微软雅黑" pitchFamily="34" charset="-122"/>
              <a:ea typeface="微软雅黑" pitchFamily="34" charset="-122"/>
            </a:endParaRPr>
          </a:p>
          <a:p>
            <a:pPr>
              <a:lnSpc>
                <a:spcPct val="120000"/>
              </a:lnSpc>
            </a:pPr>
            <a:r>
              <a:rPr lang="zh-CN" altLang="en-US" sz="800" dirty="0" smtClean="0">
                <a:latin typeface="微软雅黑" pitchFamily="34" charset="-122"/>
                <a:ea typeface="微软雅黑" pitchFamily="34" charset="-122"/>
              </a:rPr>
              <a:t>（三）</a:t>
            </a:r>
            <a:r>
              <a:rPr lang="zh-CN" altLang="en-US" sz="800" dirty="0" smtClean="0">
                <a:solidFill>
                  <a:srgbClr val="FF0000"/>
                </a:solidFill>
                <a:latin typeface="微软雅黑" pitchFamily="34" charset="-122"/>
                <a:ea typeface="微软雅黑" pitchFamily="34" charset="-122"/>
              </a:rPr>
              <a:t>仪器设备购置费</a:t>
            </a:r>
            <a:r>
              <a:rPr lang="zh-CN" altLang="en-US" sz="800" dirty="0" smtClean="0">
                <a:latin typeface="微软雅黑" pitchFamily="34" charset="-122"/>
                <a:ea typeface="微软雅黑" pitchFamily="34" charset="-122"/>
              </a:rPr>
              <a:t>，参照学院固定资产报账流程，科研项目中企事业单位委托的科技项目和国外企业的</a:t>
            </a:r>
            <a:endParaRPr lang="en-US" altLang="zh-CN" sz="800" dirty="0" smtClean="0">
              <a:latin typeface="微软雅黑" pitchFamily="34" charset="-122"/>
              <a:ea typeface="微软雅黑" pitchFamily="34" charset="-122"/>
            </a:endParaRPr>
          </a:p>
          <a:p>
            <a:pPr>
              <a:lnSpc>
                <a:spcPct val="120000"/>
              </a:lnSpc>
            </a:pPr>
            <a:r>
              <a:rPr lang="zh-CN" altLang="en-US" sz="800" dirty="0" smtClean="0">
                <a:latin typeface="微软雅黑" pitchFamily="34" charset="-122"/>
                <a:ea typeface="微软雅黑" pitchFamily="34" charset="-122"/>
              </a:rPr>
              <a:t>          合作项目用于该课题组购置仪器设备的费用不少于总经费的</a:t>
            </a:r>
            <a:r>
              <a:rPr lang="en-US" altLang="zh-CN" sz="800" dirty="0" smtClean="0">
                <a:latin typeface="微软雅黑" pitchFamily="34" charset="-122"/>
                <a:ea typeface="微软雅黑" pitchFamily="34" charset="-122"/>
              </a:rPr>
              <a:t>10%</a:t>
            </a:r>
            <a:r>
              <a:rPr lang="zh-CN" altLang="en-US" sz="800" dirty="0" smtClean="0">
                <a:latin typeface="微软雅黑" pitchFamily="34" charset="-122"/>
                <a:ea typeface="微软雅黑" pitchFamily="34" charset="-122"/>
              </a:rPr>
              <a:t>。</a:t>
            </a:r>
            <a:endParaRPr lang="en-US" altLang="zh-CN" sz="800" dirty="0" smtClean="0">
              <a:latin typeface="微软雅黑" pitchFamily="34" charset="-122"/>
              <a:ea typeface="微软雅黑" pitchFamily="34" charset="-122"/>
            </a:endParaRPr>
          </a:p>
          <a:p>
            <a:pPr>
              <a:lnSpc>
                <a:spcPct val="120000"/>
              </a:lnSpc>
            </a:pPr>
            <a:r>
              <a:rPr lang="zh-CN" altLang="en-US" sz="800" dirty="0" smtClean="0">
                <a:latin typeface="微软雅黑" pitchFamily="34" charset="-122"/>
                <a:ea typeface="微软雅黑" pitchFamily="34" charset="-122"/>
              </a:rPr>
              <a:t>（四）</a:t>
            </a:r>
            <a:r>
              <a:rPr lang="zh-CN" altLang="en-US" sz="800" dirty="0" smtClean="0">
                <a:solidFill>
                  <a:srgbClr val="FF0000"/>
                </a:solidFill>
                <a:latin typeface="微软雅黑" pitchFamily="34" charset="-122"/>
                <a:ea typeface="微软雅黑" pitchFamily="34" charset="-122"/>
              </a:rPr>
              <a:t>会议费</a:t>
            </a:r>
            <a:r>
              <a:rPr lang="zh-CN" altLang="en-US" sz="800" dirty="0" smtClean="0">
                <a:latin typeface="微软雅黑" pitchFamily="34" charset="-122"/>
                <a:ea typeface="微软雅黑" pitchFamily="34" charset="-122"/>
              </a:rPr>
              <a:t>，如通过旅行社组织学术会议，取得旅行社有效发票后，须同时附上正式会议通知等相关资料方</a:t>
            </a:r>
            <a:endParaRPr lang="en-US" altLang="zh-CN" sz="800" dirty="0" smtClean="0">
              <a:latin typeface="微软雅黑" pitchFamily="34" charset="-122"/>
              <a:ea typeface="微软雅黑" pitchFamily="34" charset="-122"/>
            </a:endParaRPr>
          </a:p>
          <a:p>
            <a:pPr>
              <a:lnSpc>
                <a:spcPct val="120000"/>
              </a:lnSpc>
            </a:pPr>
            <a:r>
              <a:rPr lang="en-US" altLang="zh-CN" sz="800" dirty="0" smtClean="0">
                <a:latin typeface="微软雅黑" pitchFamily="34" charset="-122"/>
                <a:ea typeface="微软雅黑" pitchFamily="34" charset="-122"/>
              </a:rPr>
              <a:t>          </a:t>
            </a:r>
            <a:r>
              <a:rPr lang="zh-CN" altLang="en-US" sz="800" dirty="0" smtClean="0">
                <a:latin typeface="微软雅黑" pitchFamily="34" charset="-122"/>
                <a:ea typeface="微软雅黑" pitchFamily="34" charset="-122"/>
              </a:rPr>
              <a:t>可开支。</a:t>
            </a:r>
            <a:endParaRPr lang="en-US" altLang="zh-CN" sz="800" dirty="0" smtClean="0">
              <a:latin typeface="微软雅黑" pitchFamily="34" charset="-122"/>
              <a:ea typeface="微软雅黑" pitchFamily="34" charset="-122"/>
            </a:endParaRPr>
          </a:p>
          <a:p>
            <a:pPr>
              <a:lnSpc>
                <a:spcPct val="120000"/>
              </a:lnSpc>
            </a:pPr>
            <a:r>
              <a:rPr lang="zh-CN" altLang="en-US" sz="800" dirty="0" smtClean="0">
                <a:latin typeface="微软雅黑" pitchFamily="34" charset="-122"/>
                <a:ea typeface="微软雅黑" pitchFamily="34" charset="-122"/>
              </a:rPr>
              <a:t>（五）</a:t>
            </a:r>
            <a:r>
              <a:rPr lang="zh-CN" altLang="en-US" sz="800" dirty="0" smtClean="0">
                <a:solidFill>
                  <a:srgbClr val="FF0000"/>
                </a:solidFill>
                <a:latin typeface="微软雅黑" pitchFamily="34" charset="-122"/>
                <a:ea typeface="微软雅黑" pitchFamily="34" charset="-122"/>
              </a:rPr>
              <a:t>个别特殊开支</a:t>
            </a:r>
            <a:r>
              <a:rPr lang="zh-CN" altLang="en-US" sz="800" dirty="0" smtClean="0">
                <a:latin typeface="微软雅黑" pitchFamily="34" charset="-122"/>
                <a:ea typeface="微软雅黑" pitchFamily="34" charset="-122"/>
              </a:rPr>
              <a:t>，</a:t>
            </a:r>
            <a:r>
              <a:rPr lang="zh-CN" altLang="en-US" sz="800" dirty="0" smtClean="0">
                <a:solidFill>
                  <a:schemeClr val="dk1"/>
                </a:solidFill>
              </a:rPr>
              <a:t>如向边远山区农民购买动物等实验材料，由于客观原因无法取得发票的支出，购买方须</a:t>
            </a:r>
            <a:endParaRPr lang="en-US" altLang="zh-CN" sz="800" dirty="0" smtClean="0">
              <a:solidFill>
                <a:schemeClr val="dk1"/>
              </a:solidFill>
            </a:endParaRPr>
          </a:p>
          <a:p>
            <a:pPr>
              <a:lnSpc>
                <a:spcPct val="120000"/>
              </a:lnSpc>
            </a:pPr>
            <a:r>
              <a:rPr lang="en-US" altLang="zh-CN" sz="800" dirty="0" smtClean="0">
                <a:solidFill>
                  <a:schemeClr val="dk1"/>
                </a:solidFill>
              </a:rPr>
              <a:t>           </a:t>
            </a:r>
            <a:r>
              <a:rPr lang="zh-CN" altLang="en-US" sz="800" dirty="0" smtClean="0">
                <a:solidFill>
                  <a:schemeClr val="dk1"/>
                </a:solidFill>
              </a:rPr>
              <a:t>取得卖方书面证明。</a:t>
            </a:r>
            <a:endParaRPr lang="en-US" altLang="zh-CN" sz="800" dirty="0" smtClean="0">
              <a:solidFill>
                <a:schemeClr val="dk1"/>
              </a:solidFill>
            </a:endParaRPr>
          </a:p>
        </p:txBody>
      </p:sp>
      <p:sp>
        <p:nvSpPr>
          <p:cNvPr id="25" name="AutoShape 4"/>
          <p:cNvSpPr>
            <a:spLocks noChangeArrowheads="1"/>
          </p:cNvSpPr>
          <p:nvPr/>
        </p:nvSpPr>
        <p:spPr bwMode="auto">
          <a:xfrm rot="10800000">
            <a:off x="3286116" y="2143116"/>
            <a:ext cx="2428892" cy="571504"/>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r>
              <a:rPr lang="zh-CN" altLang="en-US" sz="1200" b="1" dirty="0" smtClean="0">
                <a:latin typeface="华文仿宋" pitchFamily="2" charset="-122"/>
                <a:ea typeface="华文仿宋" pitchFamily="2" charset="-122"/>
              </a:rPr>
              <a:t>开支范围及开支标准</a:t>
            </a:r>
            <a:endParaRPr lang="en-US" altLang="zh-CN" sz="1200" b="1" dirty="0" smtClean="0">
              <a:latin typeface="华文仿宋" pitchFamily="2" charset="-122"/>
              <a:ea typeface="华文仿宋" pitchFamily="2" charset="-122"/>
            </a:endParaRPr>
          </a:p>
          <a:p>
            <a:pPr algn="ctr"/>
            <a:r>
              <a:rPr lang="zh-CN" altLang="en-US" sz="1200" b="1" dirty="0" smtClean="0">
                <a:latin typeface="华文仿宋" pitchFamily="2" charset="-122"/>
                <a:ea typeface="华文仿宋" pitchFamily="2" charset="-122"/>
              </a:rPr>
              <a:t>（详见附表</a:t>
            </a:r>
            <a:r>
              <a:rPr lang="en-US" altLang="zh-CN" sz="1200" b="1" dirty="0" smtClean="0">
                <a:latin typeface="华文仿宋" pitchFamily="2" charset="-122"/>
                <a:ea typeface="华文仿宋" pitchFamily="2" charset="-122"/>
              </a:rPr>
              <a:t>1</a:t>
            </a:r>
            <a:r>
              <a:rPr lang="zh-CN" altLang="en-US" sz="1200" b="1" dirty="0" smtClean="0">
                <a:latin typeface="华文仿宋" pitchFamily="2" charset="-122"/>
                <a:ea typeface="华文仿宋" pitchFamily="2" charset="-122"/>
              </a:rPr>
              <a:t>）</a:t>
            </a:r>
            <a:endParaRPr lang="zh-CN" altLang="en-US" sz="1200" b="1" dirty="0">
              <a:latin typeface="华文仿宋" pitchFamily="2" charset="-122"/>
              <a:ea typeface="华文仿宋" pitchFamily="2" charset="-122"/>
            </a:endParaRPr>
          </a:p>
        </p:txBody>
      </p:sp>
      <p:sp>
        <p:nvSpPr>
          <p:cNvPr id="15" name="Line 16"/>
          <p:cNvSpPr>
            <a:spLocks noChangeShapeType="1"/>
          </p:cNvSpPr>
          <p:nvPr/>
        </p:nvSpPr>
        <p:spPr bwMode="auto">
          <a:xfrm>
            <a:off x="4500562" y="500063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14" name="AutoShape 10"/>
          <p:cNvSpPr>
            <a:spLocks noChangeArrowheads="1"/>
          </p:cNvSpPr>
          <p:nvPr/>
        </p:nvSpPr>
        <p:spPr bwMode="auto">
          <a:xfrm>
            <a:off x="2857488" y="4572008"/>
            <a:ext cx="3286148" cy="571504"/>
          </a:xfrm>
          <a:prstGeom prst="roundRect">
            <a:avLst>
              <a:gd name="adj" fmla="val 22537"/>
            </a:avLst>
          </a:prstGeom>
          <a:solidFill>
            <a:srgbClr val="C8B4C8"/>
          </a:solidFill>
          <a:ln>
            <a:noFill/>
          </a:ln>
        </p:spPr>
        <p:txBody>
          <a:bodyPr wrap="none" anchor="ctr"/>
          <a:lstStyle/>
          <a:p>
            <a:pPr algn="ctr">
              <a:lnSpc>
                <a:spcPct val="120000"/>
              </a:lnSpc>
            </a:pPr>
            <a:r>
              <a:rPr lang="zh-CN" altLang="en-US" sz="1100" dirty="0" smtClean="0">
                <a:latin typeface="微软雅黑" pitchFamily="34" charset="-122"/>
                <a:ea typeface="微软雅黑" pitchFamily="34" charset="-122"/>
              </a:rPr>
              <a:t>按报账要求（详见附表</a:t>
            </a:r>
            <a:r>
              <a:rPr lang="en-US" altLang="zh-CN" sz="1100" dirty="0" smtClean="0">
                <a:latin typeface="微软雅黑" pitchFamily="34" charset="-122"/>
                <a:ea typeface="微软雅黑" pitchFamily="34" charset="-122"/>
              </a:rPr>
              <a:t>2</a:t>
            </a:r>
            <a:r>
              <a:rPr lang="zh-CN" altLang="en-US" sz="1100" dirty="0" smtClean="0">
                <a:latin typeface="微软雅黑" pitchFamily="34" charset="-122"/>
                <a:ea typeface="微软雅黑" pitchFamily="34" charset="-122"/>
              </a:rPr>
              <a:t>）准备好相关附件</a:t>
            </a:r>
            <a:endParaRPr lang="en-US" altLang="zh-CN" sz="1100" dirty="0" smtClean="0">
              <a:latin typeface="微软雅黑" pitchFamily="34" charset="-122"/>
              <a:ea typeface="微软雅黑" pitchFamily="34" charset="-122"/>
            </a:endParaRPr>
          </a:p>
          <a:p>
            <a:pPr algn="ctr">
              <a:lnSpc>
                <a:spcPct val="120000"/>
              </a:lnSpc>
            </a:pPr>
            <a:r>
              <a:rPr lang="zh-CN" altLang="en-US" sz="1100" dirty="0" smtClean="0">
                <a:latin typeface="微软雅黑" pitchFamily="34" charset="-122"/>
                <a:ea typeface="微软雅黑" pitchFamily="34" charset="-122"/>
              </a:rPr>
              <a:t>，并按黏贴要求把凭据黏贴在黏贴单上</a:t>
            </a:r>
            <a:endParaRPr lang="en-US" altLang="zh-CN" sz="1100" dirty="0" smtClean="0">
              <a:latin typeface="微软雅黑" pitchFamily="34" charset="-122"/>
              <a:ea typeface="微软雅黑" pitchFamily="34" charset="-122"/>
            </a:endParaRPr>
          </a:p>
        </p:txBody>
      </p:sp>
      <p:sp>
        <p:nvSpPr>
          <p:cNvPr id="16" name="Line 16"/>
          <p:cNvSpPr>
            <a:spLocks noChangeShapeType="1"/>
          </p:cNvSpPr>
          <p:nvPr/>
        </p:nvSpPr>
        <p:spPr bwMode="auto">
          <a:xfrm>
            <a:off x="4500562" y="5786454"/>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10" name="AutoShape 5"/>
          <p:cNvSpPr>
            <a:spLocks noChangeArrowheads="1"/>
          </p:cNvSpPr>
          <p:nvPr/>
        </p:nvSpPr>
        <p:spPr bwMode="auto">
          <a:xfrm rot="10800000">
            <a:off x="2428860" y="5357826"/>
            <a:ext cx="4429156"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zh-CN" altLang="en-US" sz="1200" dirty="0">
              <a:latin typeface="微软雅黑" pitchFamily="34" charset="-122"/>
              <a:ea typeface="微软雅黑" pitchFamily="34" charset="-122"/>
            </a:endParaRPr>
          </a:p>
        </p:txBody>
      </p:sp>
      <p:sp>
        <p:nvSpPr>
          <p:cNvPr id="11" name="AutoShape 4"/>
          <p:cNvSpPr>
            <a:spLocks noChangeArrowheads="1"/>
          </p:cNvSpPr>
          <p:nvPr/>
        </p:nvSpPr>
        <p:spPr bwMode="auto">
          <a:xfrm rot="10800000">
            <a:off x="2643174" y="5429264"/>
            <a:ext cx="4000528" cy="428628"/>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r>
              <a:rPr lang="zh-CN" altLang="en-US" sz="1400" b="1" u="sng" smtClean="0">
                <a:latin typeface="华文仿宋" pitchFamily="2" charset="-122"/>
                <a:ea typeface="华文仿宋" pitchFamily="2" charset="-122"/>
              </a:rPr>
              <a:t>审批</a:t>
            </a:r>
            <a:r>
              <a:rPr lang="zh-CN" altLang="en-US" sz="1200" smtClean="0">
                <a:latin typeface="华文仿宋" pitchFamily="2" charset="-122"/>
                <a:ea typeface="华文仿宋" pitchFamily="2" charset="-122"/>
              </a:rPr>
              <a:t>：由经费所属部门院领导签批</a:t>
            </a:r>
            <a:endParaRPr lang="zh-CN" altLang="en-US" sz="1200" dirty="0">
              <a:latin typeface="华文仿宋" pitchFamily="2" charset="-122"/>
              <a:ea typeface="华文仿宋"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928662" y="1142984"/>
          <a:ext cx="7500989" cy="5401396"/>
        </p:xfrm>
        <a:graphic>
          <a:graphicData uri="http://schemas.openxmlformats.org/drawingml/2006/table">
            <a:tbl>
              <a:tblPr firstRow="1" bandRow="1">
                <a:tableStyleId>{5C22544A-7EE6-4342-B048-85BDC9FD1C3A}</a:tableStyleId>
              </a:tblPr>
              <a:tblGrid>
                <a:gridCol w="353821"/>
                <a:gridCol w="1717881"/>
                <a:gridCol w="1537264"/>
                <a:gridCol w="1202989"/>
                <a:gridCol w="1415280"/>
                <a:gridCol w="1273754"/>
              </a:tblGrid>
              <a:tr h="732210">
                <a:tc>
                  <a:txBody>
                    <a:bodyPr/>
                    <a:lstStyle/>
                    <a:p>
                      <a:pPr algn="ctr"/>
                      <a:r>
                        <a:rPr lang="zh-CN" altLang="en-US" sz="800" dirty="0" smtClean="0">
                          <a:solidFill>
                            <a:schemeClr val="tx1"/>
                          </a:solidFill>
                        </a:rPr>
                        <a:t>项目</a:t>
                      </a:r>
                      <a:endParaRPr lang="zh-CN" altLang="en-US" sz="800" dirty="0">
                        <a:solidFill>
                          <a:schemeClr val="tx1"/>
                        </a:solidFill>
                      </a:endParaRPr>
                    </a:p>
                  </a:txBody>
                  <a:tcPr anchor="ctr">
                    <a:solidFill>
                      <a:srgbClr val="C8B4C8"/>
                    </a:solidFill>
                  </a:tcPr>
                </a:tc>
                <a:tc>
                  <a:txBody>
                    <a:bodyPr/>
                    <a:lstStyle/>
                    <a:p>
                      <a:pPr algn="ctr"/>
                      <a:r>
                        <a:rPr lang="zh-CN" altLang="en-US" sz="1000" dirty="0" smtClean="0">
                          <a:solidFill>
                            <a:schemeClr val="tx1"/>
                          </a:solidFill>
                        </a:rPr>
                        <a:t>开支范围</a:t>
                      </a:r>
                      <a:endParaRPr lang="zh-CN" altLang="en-US" sz="1000" dirty="0">
                        <a:solidFill>
                          <a:schemeClr val="tx1"/>
                        </a:solidFill>
                      </a:endParaRPr>
                    </a:p>
                  </a:txBody>
                  <a:tcPr anchor="ctr">
                    <a:solidFill>
                      <a:srgbClr val="C8B4C8"/>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800" dirty="0" smtClean="0">
                          <a:solidFill>
                            <a:srgbClr val="FF0000"/>
                          </a:solidFill>
                        </a:rPr>
                        <a:t>劳务酬金</a:t>
                      </a:r>
                      <a:r>
                        <a:rPr lang="zh-CN" altLang="en-US" sz="800" dirty="0" smtClean="0">
                          <a:solidFill>
                            <a:schemeClr val="tx1"/>
                          </a:solidFill>
                        </a:rPr>
                        <a:t>（含学生助研或参与学生津贴）的开支标准：</a:t>
                      </a:r>
                      <a:endParaRPr lang="en-US" altLang="zh-CN" sz="8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800" dirty="0" smtClean="0">
                          <a:solidFill>
                            <a:schemeClr val="tx1"/>
                          </a:solidFill>
                        </a:rPr>
                        <a:t>开支上限按规定执行（纵向经费按国家规定执行，横向经费按合同预算执行）。无明确规定的，执行以下标准：</a:t>
                      </a:r>
                    </a:p>
                  </a:txBody>
                  <a:tcPr anchor="ctr">
                    <a:solidFill>
                      <a:srgbClr val="C8B4C8"/>
                    </a:solidFill>
                  </a:tcPr>
                </a:tc>
                <a:tc hMerge="1">
                  <a:txBody>
                    <a:bodyPr/>
                    <a:lstStyle/>
                    <a:p>
                      <a:pPr algn="ctr"/>
                      <a:endParaRPr lang="zh-CN" altLang="en-US" sz="700" dirty="0">
                        <a:solidFill>
                          <a:schemeClr val="tx1"/>
                        </a:solidFill>
                      </a:endParaRPr>
                    </a:p>
                  </a:txBody>
                  <a:tcPr anchor="ctr">
                    <a:solidFill>
                      <a:srgbClr val="C8B4C8"/>
                    </a:solidFill>
                  </a:tcPr>
                </a:tc>
                <a:tc>
                  <a:txBody>
                    <a:bodyPr/>
                    <a:lstStyle/>
                    <a:p>
                      <a:pPr algn="ctr"/>
                      <a:r>
                        <a:rPr lang="zh-CN" altLang="en-US" sz="800" dirty="0" smtClean="0">
                          <a:solidFill>
                            <a:srgbClr val="FF0000"/>
                          </a:solidFill>
                        </a:rPr>
                        <a:t>管理费</a:t>
                      </a:r>
                      <a:r>
                        <a:rPr lang="zh-CN" altLang="en-US" sz="800" dirty="0" smtClean="0">
                          <a:solidFill>
                            <a:schemeClr val="tx1"/>
                          </a:solidFill>
                        </a:rPr>
                        <a:t>的开支标准</a:t>
                      </a:r>
                      <a:endParaRPr lang="en-US" altLang="zh-CN" sz="800" dirty="0" smtClean="0">
                        <a:solidFill>
                          <a:schemeClr val="tx1"/>
                        </a:solidFill>
                      </a:endParaRPr>
                    </a:p>
                    <a:p>
                      <a:pPr algn="ctr"/>
                      <a:r>
                        <a:rPr lang="zh-CN" altLang="en-US" sz="800" dirty="0" smtClean="0">
                          <a:solidFill>
                            <a:schemeClr val="tx1"/>
                          </a:solidFill>
                        </a:rPr>
                        <a:t>学院依据所投入的管理成本提取相应的管理费</a:t>
                      </a:r>
                      <a:endParaRPr lang="zh-CN" altLang="en-US" sz="800" dirty="0">
                        <a:solidFill>
                          <a:schemeClr val="tx1"/>
                        </a:solidFill>
                      </a:endParaRPr>
                    </a:p>
                  </a:txBody>
                  <a:tcPr anchor="ctr">
                    <a:solidFill>
                      <a:srgbClr val="C8B4C8"/>
                    </a:solidFill>
                  </a:tcPr>
                </a:tc>
                <a:tc>
                  <a:txBody>
                    <a:bodyPr/>
                    <a:lstStyle/>
                    <a:p>
                      <a:pPr algn="ctr"/>
                      <a:r>
                        <a:rPr lang="zh-CN" altLang="en-US" sz="800" dirty="0" smtClean="0">
                          <a:solidFill>
                            <a:srgbClr val="FF0000"/>
                          </a:solidFill>
                        </a:rPr>
                        <a:t>水电费</a:t>
                      </a:r>
                      <a:r>
                        <a:rPr lang="zh-CN" altLang="en-US" sz="800" dirty="0" smtClean="0">
                          <a:solidFill>
                            <a:schemeClr val="tx1"/>
                          </a:solidFill>
                        </a:rPr>
                        <a:t>的开支标准</a:t>
                      </a:r>
                      <a:endParaRPr lang="en-US" altLang="zh-CN" sz="800" dirty="0" smtClean="0">
                        <a:solidFill>
                          <a:schemeClr val="tx1"/>
                        </a:solidFill>
                      </a:endParaRPr>
                    </a:p>
                    <a:p>
                      <a:pPr algn="ctr"/>
                      <a:r>
                        <a:rPr lang="zh-CN" altLang="en-US" sz="800" dirty="0" smtClean="0">
                          <a:solidFill>
                            <a:schemeClr val="tx1"/>
                          </a:solidFill>
                        </a:rPr>
                        <a:t>各类科技项目开展研究工作所需用水用电的支出</a:t>
                      </a:r>
                      <a:endParaRPr lang="zh-CN" altLang="en-US" sz="800" dirty="0">
                        <a:solidFill>
                          <a:schemeClr val="tx1"/>
                        </a:solidFill>
                      </a:endParaRPr>
                    </a:p>
                  </a:txBody>
                  <a:tcPr anchor="ctr">
                    <a:solidFill>
                      <a:srgbClr val="C8B4C8"/>
                    </a:solidFill>
                  </a:tcPr>
                </a:tc>
              </a:tr>
              <a:tr h="1406683">
                <a:tc rowSpan="2">
                  <a:txBody>
                    <a:bodyPr/>
                    <a:lstStyle/>
                    <a:p>
                      <a:pPr algn="ctr"/>
                      <a:r>
                        <a:rPr lang="zh-CN" altLang="en-US" sz="1000" dirty="0" smtClean="0"/>
                        <a:t>科技科研经费</a:t>
                      </a:r>
                      <a:endParaRPr lang="zh-CN" altLang="en-US" sz="1000" dirty="0"/>
                    </a:p>
                  </a:txBody>
                  <a:tcPr anchor="ctr">
                    <a:solidFill>
                      <a:srgbClr val="C8B4C8"/>
                    </a:solidFill>
                  </a:tcPr>
                </a:tc>
                <a:tc rowSpan="2">
                  <a:txBody>
                    <a:bodyPr/>
                    <a:lstStyle/>
                    <a:p>
                      <a:r>
                        <a:rPr lang="zh-CN" altLang="en-US" sz="800" kern="1200" dirty="0" smtClean="0">
                          <a:solidFill>
                            <a:schemeClr val="dk1"/>
                          </a:solidFill>
                          <a:latin typeface="+mn-lt"/>
                          <a:ea typeface="+mn-ea"/>
                          <a:cs typeface="+mn-cs"/>
                        </a:rPr>
                        <a:t>主要用于支付研究经费（包括科研业务费、实验材料费、仪器设备费、实验室改装费、协作费及经费预算许可的其他费用）、规定范围内劳务酬金、水电费和管理费（项目经费下达部门、单位规定不能开支的除外）。其中研究经费中的科研业务费具体包括：差旅和交通费，学术会议费，测试、计算、低值易耗品、分析费、网络通讯费，图书资料、论文版面费和复印、印刷费，文献检索、邮政、学术刊物订阅费，必须的劳保用品费，专利申请及维持、专有技术使用费，技术合同公证、鉴定、评审费等。</a:t>
                      </a:r>
                      <a:r>
                        <a:rPr lang="en-US" sz="800" kern="1200" dirty="0" smtClean="0">
                          <a:solidFill>
                            <a:schemeClr val="dk1"/>
                          </a:solidFill>
                          <a:latin typeface="+mn-lt"/>
                          <a:ea typeface="+mn-ea"/>
                          <a:cs typeface="+mn-cs"/>
                        </a:rPr>
                        <a:t/>
                      </a:r>
                      <a:br>
                        <a:rPr lang="en-US" sz="800" kern="1200" dirty="0" smtClean="0">
                          <a:solidFill>
                            <a:schemeClr val="dk1"/>
                          </a:solidFill>
                          <a:latin typeface="+mn-lt"/>
                          <a:ea typeface="+mn-ea"/>
                          <a:cs typeface="+mn-cs"/>
                        </a:rPr>
                      </a:br>
                      <a:endParaRPr lang="zh-CN" altLang="en-US" sz="800" dirty="0"/>
                    </a:p>
                  </a:txBody>
                  <a:tcPr anchor="ctr">
                    <a:solidFill>
                      <a:srgbClr val="C8B4C8"/>
                    </a:solidFill>
                  </a:tcPr>
                </a:tc>
                <a:tc>
                  <a:txBody>
                    <a:bodyPr/>
                    <a:lstStyle/>
                    <a:p>
                      <a:r>
                        <a:rPr lang="zh-CN" altLang="en-US" sz="1000" kern="1200" dirty="0" smtClean="0">
                          <a:solidFill>
                            <a:schemeClr val="dk1"/>
                          </a:solidFill>
                          <a:latin typeface="+mn-lt"/>
                          <a:ea typeface="+mn-ea"/>
                          <a:cs typeface="+mn-cs"/>
                        </a:rPr>
                        <a:t>纵向经费提取劳务酬金的比例不得超过</a:t>
                      </a:r>
                      <a:r>
                        <a:rPr lang="en-US" sz="1000" kern="1200" dirty="0" smtClean="0">
                          <a:solidFill>
                            <a:schemeClr val="dk1"/>
                          </a:solidFill>
                          <a:latin typeface="+mn-lt"/>
                          <a:ea typeface="+mn-ea"/>
                          <a:cs typeface="+mn-cs"/>
                        </a:rPr>
                        <a:t>15%</a:t>
                      </a:r>
                      <a:endParaRPr lang="zh-CN" altLang="en-US" sz="1000" dirty="0"/>
                    </a:p>
                  </a:txBody>
                  <a:tcPr anchor="ctr">
                    <a:solidFill>
                      <a:srgbClr val="C8B4C8"/>
                    </a:solidFill>
                  </a:tcPr>
                </a:tc>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0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dk1"/>
                          </a:solidFill>
                          <a:latin typeface="+mn-lt"/>
                          <a:ea typeface="+mn-ea"/>
                          <a:cs typeface="+mn-cs"/>
                        </a:rPr>
                        <a:t>1.</a:t>
                      </a:r>
                      <a:r>
                        <a:rPr lang="zh-CN" altLang="en-US" sz="1000" kern="1200" dirty="0" smtClean="0">
                          <a:solidFill>
                            <a:schemeClr val="dk1"/>
                          </a:solidFill>
                          <a:latin typeface="+mn-lt"/>
                          <a:ea typeface="+mn-ea"/>
                          <a:cs typeface="+mn-cs"/>
                        </a:rPr>
                        <a:t>如因问卷调查、社会调研等科研活动需要在劳务酬金开支，应详尽列明劳务开支内容，须由项目负责人签名，报送学院科研主管审核。</a:t>
                      </a:r>
                      <a:endParaRPr lang="en-US" altLang="zh-CN" sz="10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0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dk1"/>
                          </a:solidFill>
                          <a:latin typeface="+mn-lt"/>
                          <a:ea typeface="+mn-ea"/>
                          <a:cs typeface="+mn-cs"/>
                        </a:rPr>
                        <a:t>2.</a:t>
                      </a:r>
                      <a:r>
                        <a:rPr lang="zh-CN" altLang="en-US" sz="1000" kern="1200" dirty="0" smtClean="0">
                          <a:solidFill>
                            <a:schemeClr val="dk1"/>
                          </a:solidFill>
                          <a:latin typeface="+mn-lt"/>
                          <a:ea typeface="+mn-ea"/>
                          <a:cs typeface="+mn-cs"/>
                        </a:rPr>
                        <a:t>劳务酬金应按有关规定缴纳个人所得税</a:t>
                      </a:r>
                      <a:endParaRPr lang="zh-CN" altLang="en-US" sz="1000" kern="100" dirty="0" smtClean="0">
                        <a:latin typeface="Calibri"/>
                        <a:ea typeface="+mn-ea"/>
                        <a:cs typeface="Times New Roman"/>
                      </a:endParaRPr>
                    </a:p>
                  </a:txBody>
                  <a:tcPr anchor="ctr">
                    <a:solidFill>
                      <a:srgbClr val="C8B4C8"/>
                    </a:solid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000" kern="1200" dirty="0" smtClean="0">
                          <a:solidFill>
                            <a:schemeClr val="dk1"/>
                          </a:solidFill>
                          <a:latin typeface="+mn-lt"/>
                          <a:ea typeface="+mn-ea"/>
                          <a:cs typeface="+mn-cs"/>
                        </a:rPr>
                        <a:t>各类科技科研项目（企事业单位委托的科技项目仅限于技术开发合同项目），学院提取</a:t>
                      </a:r>
                      <a:r>
                        <a:rPr lang="en-US" sz="1000" kern="1200" dirty="0" smtClean="0">
                          <a:solidFill>
                            <a:schemeClr val="dk1"/>
                          </a:solidFill>
                          <a:latin typeface="+mn-lt"/>
                          <a:ea typeface="+mn-ea"/>
                          <a:cs typeface="+mn-cs"/>
                        </a:rPr>
                        <a:t>2%</a:t>
                      </a:r>
                      <a:r>
                        <a:rPr lang="zh-CN" altLang="en-US" sz="1000" kern="1200" dirty="0" smtClean="0">
                          <a:solidFill>
                            <a:schemeClr val="dk1"/>
                          </a:solidFill>
                          <a:latin typeface="+mn-lt"/>
                          <a:ea typeface="+mn-ea"/>
                          <a:cs typeface="+mn-cs"/>
                        </a:rPr>
                        <a:t>、系提取</a:t>
                      </a:r>
                      <a:r>
                        <a:rPr lang="en-US" sz="1000" kern="1200" dirty="0" smtClean="0">
                          <a:solidFill>
                            <a:schemeClr val="dk1"/>
                          </a:solidFill>
                          <a:latin typeface="+mn-lt"/>
                          <a:ea typeface="+mn-ea"/>
                          <a:cs typeface="+mn-cs"/>
                        </a:rPr>
                        <a:t>3%</a:t>
                      </a:r>
                      <a:r>
                        <a:rPr lang="zh-CN" altLang="en-US" sz="1000" kern="1200" dirty="0" smtClean="0">
                          <a:solidFill>
                            <a:schemeClr val="dk1"/>
                          </a:solidFill>
                          <a:latin typeface="+mn-lt"/>
                          <a:ea typeface="+mn-ea"/>
                          <a:cs typeface="+mn-cs"/>
                        </a:rPr>
                        <a:t>作为管理费。有关政府部门资助的会议费、协作费经学院科研主管核准，可免提管理费。</a:t>
                      </a:r>
                      <a:endParaRPr lang="zh-CN" altLang="en-US" sz="1000" kern="100" dirty="0" smtClean="0">
                        <a:latin typeface="Calibri"/>
                        <a:ea typeface="+mn-ea"/>
                        <a:cs typeface="Times New Roman"/>
                      </a:endParaRPr>
                    </a:p>
                  </a:txBody>
                  <a:tcPr anchor="ctr">
                    <a:solidFill>
                      <a:srgbClr val="C8B4C8"/>
                    </a:solidFill>
                  </a:tcPr>
                </a:tc>
                <a:tc rowSpan="2">
                  <a:txBody>
                    <a:bodyPr/>
                    <a:lstStyle/>
                    <a:p>
                      <a:r>
                        <a:rPr lang="zh-CN" altLang="en-US" sz="1000" dirty="0" smtClean="0"/>
                        <a:t>学院扣科技项目总经费的</a:t>
                      </a:r>
                      <a:r>
                        <a:rPr lang="en-US" altLang="zh-CN" sz="1000" dirty="0" smtClean="0"/>
                        <a:t>2%</a:t>
                      </a:r>
                      <a:r>
                        <a:rPr lang="zh-CN" altLang="en-US" sz="1000" dirty="0" smtClean="0"/>
                        <a:t>作为学院的用水用电。</a:t>
                      </a:r>
                      <a:endParaRPr lang="zh-CN" altLang="en-US" sz="1000" dirty="0"/>
                    </a:p>
                  </a:txBody>
                  <a:tcPr anchor="ctr">
                    <a:solidFill>
                      <a:srgbClr val="C8B4C8"/>
                    </a:solidFill>
                  </a:tcPr>
                </a:tc>
              </a:tr>
              <a:tr h="414172">
                <a:tc vMerge="1">
                  <a:txBody>
                    <a:bodyPr/>
                    <a:lstStyle/>
                    <a:p>
                      <a:endParaRPr lang="zh-CN" altLang="en-US" dirty="0"/>
                    </a:p>
                  </a:txBody>
                  <a:tcPr>
                    <a:solidFill>
                      <a:srgbClr val="C8B4C8"/>
                    </a:solidFill>
                  </a:tcPr>
                </a:tc>
                <a:tc vMerge="1">
                  <a:txBody>
                    <a:bodyPr/>
                    <a:lstStyle/>
                    <a:p>
                      <a:endParaRPr lang="zh-CN" altLang="en-US" dirty="0"/>
                    </a:p>
                  </a:txBody>
                  <a:tcPr>
                    <a:solidFill>
                      <a:srgbClr val="C8B4C8"/>
                    </a:solidFill>
                  </a:tcPr>
                </a:tc>
                <a:tc>
                  <a:txBody>
                    <a:bodyPr/>
                    <a:lstStyle/>
                    <a:p>
                      <a:r>
                        <a:rPr lang="zh-CN" altLang="en-US" sz="1000" kern="1200" dirty="0" smtClean="0">
                          <a:solidFill>
                            <a:schemeClr val="dk1"/>
                          </a:solidFill>
                          <a:latin typeface="+mn-lt"/>
                          <a:ea typeface="+mn-ea"/>
                          <a:cs typeface="+mn-cs"/>
                        </a:rPr>
                        <a:t>横向经费不得超过</a:t>
                      </a:r>
                      <a:r>
                        <a:rPr lang="en-US" sz="1000" kern="1200" dirty="0" smtClean="0">
                          <a:solidFill>
                            <a:schemeClr val="dk1"/>
                          </a:solidFill>
                          <a:latin typeface="+mn-lt"/>
                          <a:ea typeface="+mn-ea"/>
                          <a:cs typeface="+mn-cs"/>
                        </a:rPr>
                        <a:t>30%</a:t>
                      </a:r>
                      <a:endParaRPr lang="zh-CN" altLang="en-US" sz="1000" dirty="0"/>
                    </a:p>
                  </a:txBody>
                  <a:tcPr anchor="ctr">
                    <a:solidFill>
                      <a:srgbClr val="C8B4C8"/>
                    </a:solidFill>
                  </a:tcPr>
                </a:tc>
                <a:tc vMerge="1">
                  <a:txBody>
                    <a:bodyPr/>
                    <a:lstStyle/>
                    <a:p>
                      <a:endParaRPr lang="zh-CN" altLang="en-US"/>
                    </a:p>
                  </a:txBody>
                  <a:tcPr/>
                </a:tc>
                <a:tc vMerge="1">
                  <a:txBody>
                    <a:bodyPr/>
                    <a:lstStyle/>
                    <a:p>
                      <a:endParaRPr lang="zh-CN" altLang="en-US" sz="700" dirty="0"/>
                    </a:p>
                  </a:txBody>
                  <a:tcPr>
                    <a:solidFill>
                      <a:srgbClr val="C8B4C8"/>
                    </a:solidFill>
                  </a:tcPr>
                </a:tc>
                <a:tc vMerge="1">
                  <a:txBody>
                    <a:bodyPr/>
                    <a:lstStyle/>
                    <a:p>
                      <a:endParaRPr lang="zh-CN" altLang="en-US" sz="800" dirty="0"/>
                    </a:p>
                  </a:txBody>
                  <a:tcPr>
                    <a:solidFill>
                      <a:srgbClr val="C8B4C8"/>
                    </a:solidFill>
                  </a:tcPr>
                </a:tc>
              </a:tr>
              <a:tr h="4572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000" dirty="0" smtClean="0"/>
                        <a:t>文科科研经费</a:t>
                      </a:r>
                    </a:p>
                    <a:p>
                      <a:pPr algn="ctr"/>
                      <a:endParaRPr lang="zh-CN" altLang="en-US" sz="1000" dirty="0"/>
                    </a:p>
                  </a:txBody>
                  <a:tcPr anchor="ctr">
                    <a:solidFill>
                      <a:srgbClr val="C8B4C8"/>
                    </a:solid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800" kern="1200" dirty="0" smtClean="0">
                          <a:solidFill>
                            <a:schemeClr val="dk1"/>
                          </a:solidFill>
                          <a:latin typeface="+mn-lt"/>
                          <a:ea typeface="+mn-ea"/>
                          <a:cs typeface="+mn-cs"/>
                        </a:rPr>
                        <a:t>主要用于支付研究经费、规定范围内劳务酬金、设备经费、水电费和管理费及其它开支（如税费等）。其中研究经费包括：图书资料费（含数据库的购置费）、调研费、学术会议费、文具费、复印费、印刷费、出版费、版面费、低值易耗品、差旅费、网络通讯费、交通费、咨询费、评审费、鉴定费及预算经费许可的其他费用</a:t>
                      </a:r>
                      <a:endParaRPr lang="zh-CN" altLang="en-US" sz="800" dirty="0" smtClean="0"/>
                    </a:p>
                    <a:p>
                      <a:endParaRPr lang="zh-CN" altLang="en-US" sz="800" dirty="0"/>
                    </a:p>
                  </a:txBody>
                  <a:tcPr anchor="ctr">
                    <a:solidFill>
                      <a:srgbClr val="C8B4C8"/>
                    </a:solidFill>
                  </a:tcPr>
                </a:tc>
                <a:tc>
                  <a:txBody>
                    <a:bodyPr/>
                    <a:lstStyle/>
                    <a:p>
                      <a:r>
                        <a:rPr lang="zh-CN" altLang="en-US" sz="1000" kern="1200" dirty="0" smtClean="0">
                          <a:solidFill>
                            <a:schemeClr val="dk1"/>
                          </a:solidFill>
                          <a:latin typeface="+mn-lt"/>
                          <a:ea typeface="+mn-ea"/>
                          <a:cs typeface="+mn-cs"/>
                        </a:rPr>
                        <a:t>纵向经费提取劳务酬金的比例不得超过</a:t>
                      </a:r>
                      <a:r>
                        <a:rPr lang="en-US" sz="1000" kern="1200" dirty="0" smtClean="0">
                          <a:solidFill>
                            <a:schemeClr val="dk1"/>
                          </a:solidFill>
                          <a:latin typeface="+mn-lt"/>
                          <a:ea typeface="+mn-ea"/>
                          <a:cs typeface="+mn-cs"/>
                        </a:rPr>
                        <a:t>10%</a:t>
                      </a:r>
                      <a:endParaRPr lang="zh-CN" altLang="en-US" sz="1000" dirty="0"/>
                    </a:p>
                  </a:txBody>
                  <a:tcPr anchor="ctr">
                    <a:solidFill>
                      <a:srgbClr val="C8B4C8"/>
                    </a:solidFill>
                  </a:tcPr>
                </a:tc>
                <a:tc vMerge="1">
                  <a:txBody>
                    <a:bodyPr/>
                    <a:lstStyle/>
                    <a:p>
                      <a:endParaRPr lang="zh-CN" altLang="en-US"/>
                    </a:p>
                  </a:txBody>
                  <a:tcPr/>
                </a:tc>
                <a:tc rowSpan="2">
                  <a:txBody>
                    <a:bodyPr/>
                    <a:lstStyle/>
                    <a:p>
                      <a:r>
                        <a:rPr lang="zh-CN" altLang="en-US" sz="1000" kern="1200" dirty="0" smtClean="0">
                          <a:solidFill>
                            <a:schemeClr val="dk1"/>
                          </a:solidFill>
                          <a:latin typeface="+mn-lt"/>
                          <a:ea typeface="+mn-ea"/>
                          <a:cs typeface="+mn-cs"/>
                        </a:rPr>
                        <a:t>各类文科科研项目，学院提取总经费的</a:t>
                      </a:r>
                      <a:r>
                        <a:rPr lang="en-US" sz="1000" kern="1200" dirty="0" smtClean="0">
                          <a:solidFill>
                            <a:schemeClr val="dk1"/>
                          </a:solidFill>
                          <a:latin typeface="+mn-lt"/>
                          <a:ea typeface="+mn-ea"/>
                          <a:cs typeface="+mn-cs"/>
                        </a:rPr>
                        <a:t>2%</a:t>
                      </a:r>
                      <a:r>
                        <a:rPr lang="zh-CN" altLang="en-US" sz="1000" kern="1200" dirty="0" smtClean="0">
                          <a:solidFill>
                            <a:schemeClr val="dk1"/>
                          </a:solidFill>
                          <a:latin typeface="+mn-lt"/>
                          <a:ea typeface="+mn-ea"/>
                          <a:cs typeface="+mn-cs"/>
                        </a:rPr>
                        <a:t>作为管理费；各系、研究基地可以提取非规划立项项目经费的</a:t>
                      </a:r>
                      <a:r>
                        <a:rPr lang="en-US" sz="1000" kern="1200" dirty="0" smtClean="0">
                          <a:solidFill>
                            <a:schemeClr val="dk1"/>
                          </a:solidFill>
                          <a:latin typeface="+mn-lt"/>
                          <a:ea typeface="+mn-ea"/>
                          <a:cs typeface="+mn-cs"/>
                        </a:rPr>
                        <a:t>2%</a:t>
                      </a:r>
                      <a:r>
                        <a:rPr lang="zh-CN" altLang="en-US" sz="1000" kern="1200" dirty="0" smtClean="0">
                          <a:solidFill>
                            <a:schemeClr val="dk1"/>
                          </a:solidFill>
                          <a:latin typeface="+mn-lt"/>
                          <a:ea typeface="+mn-ea"/>
                          <a:cs typeface="+mn-cs"/>
                        </a:rPr>
                        <a:t>作为管理费。如各经费下达部门对本项目的管理费有明文规定的，按规定执行。</a:t>
                      </a:r>
                      <a:r>
                        <a:rPr lang="en-US" sz="1000" kern="1200" dirty="0" smtClean="0">
                          <a:solidFill>
                            <a:schemeClr val="dk1"/>
                          </a:solidFill>
                          <a:latin typeface="+mn-lt"/>
                          <a:ea typeface="+mn-ea"/>
                          <a:cs typeface="+mn-cs"/>
                        </a:rPr>
                        <a:t/>
                      </a:r>
                      <a:br>
                        <a:rPr lang="en-US" sz="1000" kern="1200" dirty="0" smtClean="0">
                          <a:solidFill>
                            <a:schemeClr val="dk1"/>
                          </a:solidFill>
                          <a:latin typeface="+mn-lt"/>
                          <a:ea typeface="+mn-ea"/>
                          <a:cs typeface="+mn-cs"/>
                        </a:rPr>
                      </a:br>
                      <a:endParaRPr lang="zh-CN" altLang="en-US" sz="1000" dirty="0"/>
                    </a:p>
                  </a:txBody>
                  <a:tcPr anchor="ctr">
                    <a:solidFill>
                      <a:srgbClr val="C8B4C8"/>
                    </a:solidFill>
                  </a:tcPr>
                </a:tc>
                <a:tc rowSpan="2">
                  <a:txBody>
                    <a:bodyPr/>
                    <a:lstStyle/>
                    <a:p>
                      <a:r>
                        <a:rPr lang="zh-CN" altLang="en-US" sz="1000" dirty="0" smtClean="0"/>
                        <a:t>学院扣文科科研项目总经费的</a:t>
                      </a:r>
                      <a:r>
                        <a:rPr lang="en-US" altLang="zh-CN" sz="1000" dirty="0" smtClean="0"/>
                        <a:t>1%</a:t>
                      </a:r>
                      <a:r>
                        <a:rPr lang="zh-CN" altLang="en-US" sz="1000" dirty="0" smtClean="0"/>
                        <a:t>作为学院的用水用电费。</a:t>
                      </a:r>
                      <a:endParaRPr lang="zh-CN" altLang="en-US" sz="1000" dirty="0"/>
                    </a:p>
                  </a:txBody>
                  <a:tcPr anchor="ctr">
                    <a:solidFill>
                      <a:srgbClr val="C8B4C8"/>
                    </a:solidFill>
                  </a:tcPr>
                </a:tc>
              </a:tr>
              <a:tr h="859596">
                <a:tc vMerge="1">
                  <a:txBody>
                    <a:bodyPr/>
                    <a:lstStyle/>
                    <a:p>
                      <a:endParaRPr lang="zh-CN" altLang="en-US"/>
                    </a:p>
                  </a:txBody>
                  <a:tcPr/>
                </a:tc>
                <a:tc vMerge="1">
                  <a:txBody>
                    <a:bodyPr/>
                    <a:lstStyle/>
                    <a:p>
                      <a:endParaRPr lang="zh-CN" altLang="en-US"/>
                    </a:p>
                  </a:txBody>
                  <a:tcPr/>
                </a:tc>
                <a:tc>
                  <a:txBody>
                    <a:bodyPr/>
                    <a:lstStyle/>
                    <a:p>
                      <a:r>
                        <a:rPr lang="zh-CN" altLang="en-US" sz="1000" kern="1200" dirty="0" smtClean="0">
                          <a:solidFill>
                            <a:schemeClr val="dk1"/>
                          </a:solidFill>
                          <a:latin typeface="+mn-lt"/>
                          <a:ea typeface="+mn-ea"/>
                          <a:cs typeface="+mn-cs"/>
                        </a:rPr>
                        <a:t>横向经费不得超过</a:t>
                      </a:r>
                      <a:r>
                        <a:rPr lang="en-US" sz="1000" kern="1200" dirty="0" smtClean="0">
                          <a:solidFill>
                            <a:schemeClr val="dk1"/>
                          </a:solidFill>
                          <a:latin typeface="+mn-lt"/>
                          <a:ea typeface="+mn-ea"/>
                          <a:cs typeface="+mn-cs"/>
                        </a:rPr>
                        <a:t>30%</a:t>
                      </a:r>
                      <a:endParaRPr lang="zh-CN" altLang="en-US" sz="1000" dirty="0"/>
                    </a:p>
                  </a:txBody>
                  <a:tcPr anchor="ctr">
                    <a:solidFill>
                      <a:srgbClr val="C8B4C8"/>
                    </a:solid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1011586">
                <a:tc>
                  <a:txBody>
                    <a:bodyPr/>
                    <a:lstStyle/>
                    <a:p>
                      <a:pPr algn="ctr"/>
                      <a:r>
                        <a:rPr lang="zh-CN" altLang="en-US" sz="1000" dirty="0" smtClean="0"/>
                        <a:t>学院科研经费</a:t>
                      </a:r>
                      <a:endParaRPr lang="zh-CN" altLang="en-US" sz="1000" dirty="0"/>
                    </a:p>
                  </a:txBody>
                  <a:tcPr anchor="ctr">
                    <a:solidFill>
                      <a:srgbClr val="C8B4C8"/>
                    </a:solidFill>
                  </a:tcPr>
                </a:tc>
                <a:tc>
                  <a:txBody>
                    <a:bodyPr/>
                    <a:lstStyle/>
                    <a:p>
                      <a:r>
                        <a:rPr lang="zh-CN" altLang="en-US" sz="1000" kern="1200" dirty="0" smtClean="0">
                          <a:solidFill>
                            <a:schemeClr val="dk1"/>
                          </a:solidFill>
                          <a:latin typeface="+mn-lt"/>
                          <a:ea typeface="+mn-ea"/>
                          <a:cs typeface="+mn-cs"/>
                        </a:rPr>
                        <a:t>原则上不得用于宴请。</a:t>
                      </a:r>
                      <a:endParaRPr lang="zh-CN" altLang="en-US" sz="1000" dirty="0"/>
                    </a:p>
                  </a:txBody>
                  <a:tcPr anchor="ctr">
                    <a:solidFill>
                      <a:srgbClr val="C8B4C8"/>
                    </a:solidFill>
                  </a:tcPr>
                </a:tc>
                <a:tc>
                  <a:txBody>
                    <a:bodyPr/>
                    <a:lstStyle/>
                    <a:p>
                      <a:r>
                        <a:rPr lang="zh-CN" altLang="en-US" sz="800" dirty="0" smtClean="0"/>
                        <a:t>学院资助科研经费原则上只允许开支学生勤工助学津贴，如确因工作需要，需提取人工劳务费，文科科研不得超过</a:t>
                      </a:r>
                      <a:r>
                        <a:rPr lang="en-US" altLang="zh-CN" sz="800" dirty="0" smtClean="0"/>
                        <a:t>10%</a:t>
                      </a:r>
                      <a:r>
                        <a:rPr lang="zh-CN" altLang="en-US" sz="800" dirty="0" smtClean="0"/>
                        <a:t>，除文科科研以外的其他学院支助的科研经费不得超过</a:t>
                      </a:r>
                      <a:r>
                        <a:rPr lang="en-US" altLang="zh-CN" sz="800" dirty="0" smtClean="0"/>
                        <a:t>15%</a:t>
                      </a:r>
                      <a:r>
                        <a:rPr lang="zh-CN" altLang="en-US" sz="800" dirty="0" smtClean="0"/>
                        <a:t>。</a:t>
                      </a:r>
                      <a:endParaRPr lang="zh-CN" altLang="en-US" sz="800" dirty="0"/>
                    </a:p>
                  </a:txBody>
                  <a:tcPr anchor="ctr">
                    <a:solidFill>
                      <a:srgbClr val="C8B4C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000" kern="1200" dirty="0" smtClean="0">
                          <a:solidFill>
                            <a:schemeClr val="dk1"/>
                          </a:solidFill>
                          <a:latin typeface="+mn-lt"/>
                          <a:ea typeface="+mn-ea"/>
                          <a:cs typeface="+mn-cs"/>
                        </a:rPr>
                        <a:t>学院设立的科研经费不得提取劳务酬金。</a:t>
                      </a:r>
                      <a:endParaRPr lang="zh-CN" altLang="en-US" sz="1000" kern="100" dirty="0" smtClean="0">
                        <a:latin typeface="Calibri"/>
                        <a:ea typeface="+mn-ea"/>
                        <a:cs typeface="Times New Roman"/>
                      </a:endParaRPr>
                    </a:p>
                  </a:txBody>
                  <a:tcPr anchor="ctr">
                    <a:solidFill>
                      <a:srgbClr val="C8B4C8"/>
                    </a:solidFill>
                  </a:tcPr>
                </a:tc>
                <a:tc gridSpan="2">
                  <a:txBody>
                    <a:bodyPr/>
                    <a:lstStyle/>
                    <a:p>
                      <a:r>
                        <a:rPr lang="zh-CN" sz="1000" dirty="0" smtClean="0">
                          <a:ea typeface="宋体"/>
                          <a:cs typeface="Times New Roman"/>
                        </a:rPr>
                        <a:t>学院及系设立和配套的科研经费、学院科研基金只能用于研究经费支出，不提扣管理费、水电费。</a:t>
                      </a:r>
                      <a:endParaRPr lang="zh-CN" altLang="en-US" sz="1000" dirty="0"/>
                    </a:p>
                  </a:txBody>
                  <a:tcPr anchor="ctr">
                    <a:solidFill>
                      <a:srgbClr val="C8B4C8"/>
                    </a:solidFill>
                  </a:tcPr>
                </a:tc>
                <a:tc hMerge="1">
                  <a:txBody>
                    <a:bodyPr/>
                    <a:lstStyle/>
                    <a:p>
                      <a:endParaRPr lang="zh-CN" altLang="en-US" sz="800" dirty="0"/>
                    </a:p>
                  </a:txBody>
                  <a:tcPr>
                    <a:solidFill>
                      <a:srgbClr val="C8B4C8"/>
                    </a:solidFill>
                  </a:tcPr>
                </a:tc>
              </a:tr>
            </a:tbl>
          </a:graphicData>
        </a:graphic>
      </p:graphicFrame>
      <p:sp>
        <p:nvSpPr>
          <p:cNvPr id="3" name="AutoShape 10"/>
          <p:cNvSpPr>
            <a:spLocks noChangeArrowheads="1"/>
          </p:cNvSpPr>
          <p:nvPr/>
        </p:nvSpPr>
        <p:spPr bwMode="auto">
          <a:xfrm>
            <a:off x="214282" y="214290"/>
            <a:ext cx="2286016" cy="642942"/>
          </a:xfrm>
          <a:prstGeom prst="roundRect">
            <a:avLst>
              <a:gd name="adj" fmla="val 22537"/>
            </a:avLst>
          </a:prstGeom>
          <a:solidFill>
            <a:srgbClr val="003300"/>
          </a:solidFill>
          <a:ln>
            <a:noFill/>
          </a:ln>
        </p:spPr>
        <p:txBody>
          <a:bodyPr wrap="none" anchor="ctr"/>
          <a:lstStyle/>
          <a:p>
            <a:pPr algn="ctr"/>
            <a:r>
              <a:rPr lang="zh-CN" altLang="en-US" sz="2400" b="1" dirty="0" smtClean="0">
                <a:solidFill>
                  <a:schemeClr val="bg1"/>
                </a:solidFill>
                <a:latin typeface="黑体" pitchFamily="49" charset="-122"/>
                <a:ea typeface="黑体" pitchFamily="49" charset="-122"/>
              </a:rPr>
              <a:t>科研经费附表</a:t>
            </a:r>
            <a:r>
              <a:rPr lang="en-US" altLang="zh-CN" sz="2400" b="1" dirty="0" smtClean="0">
                <a:solidFill>
                  <a:schemeClr val="bg1"/>
                </a:solidFill>
                <a:latin typeface="黑体" pitchFamily="49" charset="-122"/>
                <a:ea typeface="黑体" pitchFamily="49" charset="-122"/>
              </a:rPr>
              <a:t>1</a:t>
            </a:r>
            <a:endParaRPr lang="zh-CN" altLang="en-US" sz="2400" b="1" dirty="0">
              <a:solidFill>
                <a:schemeClr val="bg1"/>
              </a:solidFill>
              <a:latin typeface="黑体" pitchFamily="49" charset="-122"/>
              <a:ea typeface="黑体" pitchFamily="49"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0"/>
          <p:cNvSpPr>
            <a:spLocks noChangeArrowheads="1"/>
          </p:cNvSpPr>
          <p:nvPr/>
        </p:nvSpPr>
        <p:spPr bwMode="auto">
          <a:xfrm>
            <a:off x="214282" y="214290"/>
            <a:ext cx="2286016" cy="642942"/>
          </a:xfrm>
          <a:prstGeom prst="roundRect">
            <a:avLst>
              <a:gd name="adj" fmla="val 22537"/>
            </a:avLst>
          </a:prstGeom>
          <a:solidFill>
            <a:srgbClr val="003300"/>
          </a:solidFill>
          <a:ln>
            <a:noFill/>
          </a:ln>
        </p:spPr>
        <p:txBody>
          <a:bodyPr wrap="none" anchor="ctr"/>
          <a:lstStyle/>
          <a:p>
            <a:pPr algn="ctr"/>
            <a:r>
              <a:rPr lang="zh-CN" altLang="en-US" sz="2400" b="1" dirty="0" smtClean="0">
                <a:solidFill>
                  <a:schemeClr val="bg1"/>
                </a:solidFill>
                <a:latin typeface="黑体" pitchFamily="49" charset="-122"/>
                <a:ea typeface="黑体" pitchFamily="49" charset="-122"/>
              </a:rPr>
              <a:t>科研经费附表</a:t>
            </a:r>
            <a:r>
              <a:rPr lang="en-US" altLang="zh-CN" sz="2400" b="1" dirty="0" smtClean="0">
                <a:solidFill>
                  <a:schemeClr val="bg1"/>
                </a:solidFill>
                <a:latin typeface="黑体" pitchFamily="49" charset="-122"/>
                <a:ea typeface="黑体" pitchFamily="49" charset="-122"/>
              </a:rPr>
              <a:t>2</a:t>
            </a:r>
            <a:endParaRPr lang="zh-CN" altLang="en-US" sz="2400" b="1" dirty="0">
              <a:solidFill>
                <a:schemeClr val="bg1"/>
              </a:solidFill>
              <a:latin typeface="黑体" pitchFamily="49" charset="-122"/>
              <a:ea typeface="黑体" pitchFamily="49" charset="-122"/>
            </a:endParaRPr>
          </a:p>
        </p:txBody>
      </p:sp>
      <p:graphicFrame>
        <p:nvGraphicFramePr>
          <p:cNvPr id="3" name="表格 2"/>
          <p:cNvGraphicFramePr>
            <a:graphicFrameLocks noGrp="1"/>
          </p:cNvGraphicFramePr>
          <p:nvPr/>
        </p:nvGraphicFramePr>
        <p:xfrm>
          <a:off x="1000100" y="1000109"/>
          <a:ext cx="7358114" cy="5021429"/>
        </p:xfrm>
        <a:graphic>
          <a:graphicData uri="http://schemas.openxmlformats.org/drawingml/2006/table">
            <a:tbl>
              <a:tblPr/>
              <a:tblGrid>
                <a:gridCol w="353552"/>
                <a:gridCol w="460842"/>
                <a:gridCol w="1614498"/>
                <a:gridCol w="3143272"/>
                <a:gridCol w="1785950"/>
              </a:tblGrid>
              <a:tr h="563871">
                <a:tc>
                  <a:txBody>
                    <a:bodyPr/>
                    <a:lstStyle/>
                    <a:p>
                      <a:pPr algn="ctr">
                        <a:spcAft>
                          <a:spcPts val="0"/>
                        </a:spcAft>
                      </a:pPr>
                      <a:r>
                        <a:rPr lang="zh-CN" sz="900" b="1" kern="100" dirty="0" smtClean="0">
                          <a:latin typeface="Calibri"/>
                          <a:ea typeface="宋体"/>
                          <a:cs typeface="Times New Roman"/>
                        </a:rPr>
                        <a:t>项目</a:t>
                      </a:r>
                      <a:r>
                        <a:rPr lang="zh-CN" altLang="en-US" sz="900" b="1" kern="100" dirty="0" smtClean="0">
                          <a:latin typeface="Calibri"/>
                          <a:ea typeface="宋体"/>
                          <a:cs typeface="Times New Roman"/>
                        </a:rPr>
                        <a:t>名称</a:t>
                      </a:r>
                      <a:r>
                        <a:rPr lang="zh-CN" sz="900" b="1" kern="100" dirty="0" smtClean="0">
                          <a:latin typeface="Calibri"/>
                          <a:ea typeface="宋体"/>
                          <a:cs typeface="Times New Roman"/>
                        </a:rPr>
                        <a:t> </a:t>
                      </a:r>
                      <a:endParaRPr lang="zh-CN" sz="900" kern="100" dirty="0">
                        <a:latin typeface="Calibri"/>
                        <a:ea typeface="宋体"/>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8B4C8"/>
                    </a:solidFill>
                  </a:tcPr>
                </a:tc>
                <a:tc>
                  <a:txBody>
                    <a:bodyPr/>
                    <a:lstStyle/>
                    <a:p>
                      <a:pPr algn="ctr"/>
                      <a:r>
                        <a:rPr lang="zh-CN" altLang="en-US" sz="900" b="1" kern="100" dirty="0" smtClean="0">
                          <a:latin typeface="Calibri"/>
                          <a:cs typeface="Times New Roman"/>
                        </a:rPr>
                        <a:t>相关管理规定</a:t>
                      </a:r>
                      <a:endParaRPr lang="zh-CN" sz="900" b="1" kern="100" dirty="0">
                        <a:latin typeface="Calibri"/>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8B4C8"/>
                    </a:solidFill>
                  </a:tcPr>
                </a:tc>
                <a:tc>
                  <a:txBody>
                    <a:bodyPr/>
                    <a:lstStyle/>
                    <a:p>
                      <a:pPr algn="ctr"/>
                      <a:r>
                        <a:rPr lang="zh-CN" altLang="en-US" sz="900" b="1" kern="100" dirty="0" smtClean="0">
                          <a:latin typeface="Calibri"/>
                          <a:cs typeface="Times New Roman"/>
                        </a:rPr>
                        <a:t>报账程序</a:t>
                      </a:r>
                      <a:endParaRPr lang="en-US" altLang="zh-CN" sz="900" b="1" kern="100" dirty="0" smtClean="0">
                        <a:latin typeface="Calibri"/>
                        <a:cs typeface="Times New Roman"/>
                      </a:endParaRPr>
                    </a:p>
                    <a:p>
                      <a:r>
                        <a:rPr lang="en-US" altLang="zh-CN" sz="900" b="1" kern="100" dirty="0" smtClean="0">
                          <a:latin typeface="Calibri"/>
                          <a:cs typeface="Times New Roman"/>
                        </a:rPr>
                        <a:t>《</a:t>
                      </a:r>
                      <a:r>
                        <a:rPr lang="zh-CN" altLang="en-US" sz="900" b="1" kern="100" dirty="0" smtClean="0">
                          <a:latin typeface="Calibri"/>
                          <a:cs typeface="Times New Roman"/>
                        </a:rPr>
                        <a:t>中山大学新华学院科研经费使用管理办法</a:t>
                      </a:r>
                      <a:r>
                        <a:rPr lang="en-US" altLang="zh-CN" sz="900" b="1" kern="100" dirty="0" smtClean="0">
                          <a:latin typeface="Calibri"/>
                          <a:cs typeface="Times New Roman"/>
                        </a:rPr>
                        <a:t>》</a:t>
                      </a:r>
                      <a:r>
                        <a:rPr lang="zh-CN" altLang="en-US" sz="900" b="1" kern="100" dirty="0" smtClean="0">
                          <a:latin typeface="Calibri"/>
                          <a:cs typeface="Times New Roman"/>
                        </a:rPr>
                        <a:t>第五章</a:t>
                      </a:r>
                      <a:endParaRPr lang="zh-CN" sz="900" b="1" kern="100" dirty="0">
                        <a:latin typeface="Calibri"/>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8B4C8"/>
                    </a:solidFill>
                  </a:tcPr>
                </a:tc>
                <a:tc>
                  <a:txBody>
                    <a:bodyPr/>
                    <a:lstStyle/>
                    <a:p>
                      <a:pPr algn="ctr">
                        <a:spcAft>
                          <a:spcPts val="0"/>
                        </a:spcAft>
                      </a:pPr>
                      <a:r>
                        <a:rPr lang="zh-CN" altLang="en-US" sz="900" b="1" kern="100" dirty="0" smtClean="0">
                          <a:latin typeface="Calibri"/>
                          <a:ea typeface="宋体"/>
                          <a:cs typeface="Times New Roman"/>
                        </a:rPr>
                        <a:t>发票</a:t>
                      </a:r>
                      <a:r>
                        <a:rPr lang="zh-CN" sz="900" b="1" kern="100" dirty="0" smtClean="0">
                          <a:latin typeface="Calibri"/>
                          <a:ea typeface="宋体"/>
                          <a:cs typeface="Times New Roman"/>
                        </a:rPr>
                        <a:t>要求</a:t>
                      </a:r>
                      <a:endParaRPr lang="en-US" altLang="zh-CN" sz="900" b="1" kern="100" dirty="0" smtClean="0">
                        <a:latin typeface="Calibri"/>
                        <a:ea typeface="宋体"/>
                        <a:cs typeface="Times New Roman"/>
                      </a:endParaRPr>
                    </a:p>
                    <a:p>
                      <a:pPr algn="just">
                        <a:spcAft>
                          <a:spcPts val="0"/>
                        </a:spcAft>
                      </a:pPr>
                      <a:r>
                        <a:rPr lang="zh-CN" altLang="en-US" sz="900" b="1" kern="100" dirty="0" smtClean="0">
                          <a:latin typeface="Calibri"/>
                          <a:ea typeface="宋体"/>
                          <a:cs typeface="Times New Roman"/>
                        </a:rPr>
                        <a:t>（票据报销有效期以报账当日为基准日往前计算一年）</a:t>
                      </a:r>
                      <a:endParaRPr lang="zh-CN" sz="900" kern="100" dirty="0">
                        <a:latin typeface="Calibri"/>
                        <a:ea typeface="宋体"/>
                        <a:cs typeface="Times New Roman"/>
                      </a:endParaRPr>
                    </a:p>
                  </a:txBody>
                  <a:tcPr marL="72000" marR="72000" marT="360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8B4C8"/>
                    </a:solidFill>
                  </a:tcPr>
                </a:tc>
                <a:tc>
                  <a:txBody>
                    <a:bodyPr/>
                    <a:lstStyle/>
                    <a:p>
                      <a:pPr algn="ctr">
                        <a:spcAft>
                          <a:spcPts val="0"/>
                        </a:spcAft>
                      </a:pPr>
                      <a:r>
                        <a:rPr lang="zh-CN" altLang="en-US" sz="900" b="1" kern="100" dirty="0" smtClean="0">
                          <a:latin typeface="Calibri"/>
                          <a:ea typeface="宋体"/>
                          <a:cs typeface="Times New Roman"/>
                        </a:rPr>
                        <a:t>支付款项要求</a:t>
                      </a:r>
                      <a:endParaRPr lang="zh-CN" sz="900" b="1" kern="100" dirty="0">
                        <a:latin typeface="Calibri"/>
                        <a:ea typeface="宋体"/>
                        <a:cs typeface="Times New Roman"/>
                      </a:endParaRPr>
                    </a:p>
                  </a:txBody>
                  <a:tcPr marL="72000" marR="72000" marT="360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8B4C8"/>
                    </a:solidFill>
                  </a:tcPr>
                </a:tc>
              </a:tr>
              <a:tr h="651527">
                <a:tc rowSpan="4">
                  <a:txBody>
                    <a:bodyPr/>
                    <a:lstStyle/>
                    <a:p>
                      <a:pPr algn="just">
                        <a:spcAft>
                          <a:spcPts val="0"/>
                        </a:spcAft>
                      </a:pPr>
                      <a:r>
                        <a:rPr lang="zh-CN" altLang="en-US" sz="1200" kern="100" dirty="0" smtClean="0">
                          <a:latin typeface="Calibri"/>
                          <a:ea typeface="宋体"/>
                          <a:cs typeface="Times New Roman"/>
                        </a:rPr>
                        <a:t>科研经费</a:t>
                      </a:r>
                      <a:endParaRPr lang="zh-CN" sz="1200" kern="100" dirty="0">
                        <a:latin typeface="Calibri"/>
                        <a:ea typeface="宋体"/>
                        <a:cs typeface="Times New Roman"/>
                      </a:endParaRPr>
                    </a:p>
                  </a:txBody>
                  <a:tcPr marL="72000" marR="72000" marT="360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rowSpan="4">
                  <a:txBody>
                    <a:bodyPr/>
                    <a:lstStyle/>
                    <a:p>
                      <a:pPr algn="just">
                        <a:spcAft>
                          <a:spcPts val="0"/>
                        </a:spcAft>
                      </a:pPr>
                      <a:r>
                        <a:rPr lang="zh-CN" sz="900" kern="100" dirty="0" smtClean="0">
                          <a:latin typeface="Calibri"/>
                          <a:ea typeface="宋体"/>
                          <a:cs typeface="Times New Roman"/>
                        </a:rPr>
                        <a:t>《中山大学新华学院</a:t>
                      </a:r>
                      <a:r>
                        <a:rPr lang="zh-CN" altLang="en-US" sz="900" kern="100" dirty="0" smtClean="0">
                          <a:latin typeface="Calibri"/>
                          <a:ea typeface="宋体"/>
                          <a:cs typeface="Times New Roman"/>
                        </a:rPr>
                        <a:t>科研经费使用管理办法</a:t>
                      </a:r>
                      <a:r>
                        <a:rPr lang="zh-CN" sz="900" kern="100" dirty="0" smtClean="0">
                          <a:latin typeface="Calibri"/>
                          <a:ea typeface="宋体"/>
                          <a:cs typeface="Times New Roman"/>
                        </a:rPr>
                        <a:t>》</a:t>
                      </a:r>
                      <a:r>
                        <a:rPr lang="zh-CN" sz="900" kern="100" dirty="0">
                          <a:latin typeface="Calibri"/>
                          <a:ea typeface="宋体"/>
                          <a:cs typeface="Times New Roman"/>
                        </a:rPr>
                        <a:t>，可在学院财务部网页上直接下载打印 </a:t>
                      </a:r>
                    </a:p>
                  </a:txBody>
                  <a:tcPr marL="72000" marR="72000" marT="360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marL="228600" indent="-228600" algn="just">
                        <a:spcAft>
                          <a:spcPts val="0"/>
                        </a:spcAft>
                        <a:buFont typeface="+mj-lt"/>
                        <a:buNone/>
                      </a:pPr>
                      <a:r>
                        <a:rPr lang="zh-CN" altLang="en-US" sz="900" kern="100" dirty="0" smtClean="0">
                          <a:latin typeface="Calibri"/>
                          <a:ea typeface="宋体"/>
                          <a:cs typeface="Times New Roman"/>
                        </a:rPr>
                        <a:t>设备购置：按照学院固定资产相关管理办法执行</a:t>
                      </a:r>
                      <a:endParaRPr lang="zh-CN" sz="900" kern="100" dirty="0">
                        <a:latin typeface="Calibri"/>
                        <a:ea typeface="宋体"/>
                        <a:cs typeface="Times New Roman"/>
                      </a:endParaRPr>
                    </a:p>
                  </a:txBody>
                  <a:tcPr marL="72000" marR="72000" marT="360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rowSpan="4">
                  <a:txBody>
                    <a:bodyPr/>
                    <a:lstStyle/>
                    <a:p>
                      <a:pPr marL="228600" indent="-228600" algn="l">
                        <a:buNone/>
                      </a:pPr>
                      <a:r>
                        <a:rPr lang="zh-CN" altLang="en-US" sz="900" kern="1200" dirty="0" smtClean="0">
                          <a:solidFill>
                            <a:schemeClr val="tx1"/>
                          </a:solidFill>
                          <a:latin typeface="+mn-lt"/>
                          <a:ea typeface="+mn-ea"/>
                          <a:cs typeface="+mn-cs"/>
                        </a:rPr>
                        <a:t> </a:t>
                      </a:r>
                      <a:r>
                        <a:rPr lang="en-US" altLang="zh-CN" sz="900" kern="1200" dirty="0" smtClean="0">
                          <a:solidFill>
                            <a:schemeClr val="tx1"/>
                          </a:solidFill>
                          <a:latin typeface="+mn-lt"/>
                          <a:ea typeface="+mn-ea"/>
                          <a:cs typeface="+mn-cs"/>
                        </a:rPr>
                        <a:t>1.</a:t>
                      </a:r>
                      <a:r>
                        <a:rPr lang="en-US" altLang="zh-CN" sz="900" kern="1200" baseline="0" dirty="0" smtClean="0">
                          <a:solidFill>
                            <a:schemeClr val="tx1"/>
                          </a:solidFill>
                          <a:latin typeface="+mn-lt"/>
                          <a:ea typeface="+mn-ea"/>
                          <a:cs typeface="+mn-cs"/>
                        </a:rPr>
                        <a:t>  </a:t>
                      </a:r>
                      <a:r>
                        <a:rPr lang="zh-CN" altLang="en-US" sz="900" kern="1200" dirty="0" smtClean="0">
                          <a:solidFill>
                            <a:schemeClr val="tx1"/>
                          </a:solidFill>
                          <a:latin typeface="+mn-lt"/>
                          <a:ea typeface="+mn-ea"/>
                          <a:cs typeface="+mn-cs"/>
                        </a:rPr>
                        <a:t>每张票据背面须注明用途、时间，并有经办人、课题主管人签名；如经办人为课题主管人，则须有项目参加人或单位其他负责人签名，经学院科研主管审核；</a:t>
                      </a:r>
                      <a:endParaRPr lang="en-US" altLang="zh-CN" sz="900" kern="1200" dirty="0" smtClean="0">
                        <a:solidFill>
                          <a:schemeClr val="tx1"/>
                        </a:solidFill>
                        <a:latin typeface="+mn-lt"/>
                        <a:ea typeface="+mn-ea"/>
                        <a:cs typeface="+mn-cs"/>
                      </a:endParaRPr>
                    </a:p>
                    <a:p>
                      <a:pPr marL="228600" indent="-228600" algn="l">
                        <a:buNone/>
                      </a:pPr>
                      <a:r>
                        <a:rPr lang="en-US" sz="900" kern="1200" dirty="0" smtClean="0">
                          <a:solidFill>
                            <a:schemeClr val="tx1"/>
                          </a:solidFill>
                          <a:latin typeface="+mn-lt"/>
                          <a:ea typeface="+mn-ea"/>
                          <a:cs typeface="+mn-cs"/>
                        </a:rPr>
                        <a:t> 2. </a:t>
                      </a:r>
                      <a:r>
                        <a:rPr lang="zh-CN" altLang="en-US" sz="900" kern="1200" dirty="0" smtClean="0">
                          <a:solidFill>
                            <a:schemeClr val="tx1"/>
                          </a:solidFill>
                          <a:latin typeface="+mn-lt"/>
                          <a:ea typeface="+mn-ea"/>
                          <a:cs typeface="+mn-cs"/>
                        </a:rPr>
                        <a:t>如果报销单据较多且经费业务不相同时（如同时报销差旅费、劳务费、办公费等），需准确填写</a:t>
                      </a:r>
                      <a:r>
                        <a:rPr lang="en-US" altLang="zh-CN" sz="900" kern="1200" dirty="0" smtClean="0">
                          <a:solidFill>
                            <a:schemeClr val="tx1"/>
                          </a:solidFill>
                          <a:latin typeface="+mn-lt"/>
                          <a:ea typeface="+mn-ea"/>
                          <a:cs typeface="+mn-cs"/>
                        </a:rPr>
                        <a:t>《</a:t>
                      </a:r>
                      <a:r>
                        <a:rPr lang="zh-CN" altLang="en-US" sz="900" kern="1200" dirty="0" smtClean="0">
                          <a:solidFill>
                            <a:schemeClr val="tx1"/>
                          </a:solidFill>
                          <a:latin typeface="+mn-lt"/>
                          <a:ea typeface="+mn-ea"/>
                          <a:cs typeface="+mn-cs"/>
                        </a:rPr>
                        <a:t>中山大学新华学院单据汇总表</a:t>
                      </a:r>
                      <a:r>
                        <a:rPr lang="en-US" altLang="zh-CN" sz="900" kern="1200" dirty="0" smtClean="0">
                          <a:solidFill>
                            <a:schemeClr val="tx1"/>
                          </a:solidFill>
                          <a:latin typeface="+mn-lt"/>
                          <a:ea typeface="+mn-ea"/>
                          <a:cs typeface="+mn-cs"/>
                        </a:rPr>
                        <a:t>》</a:t>
                      </a:r>
                      <a:r>
                        <a:rPr lang="zh-CN" altLang="en-US" sz="900" kern="1200" dirty="0" smtClean="0">
                          <a:solidFill>
                            <a:schemeClr val="tx1"/>
                          </a:solidFill>
                          <a:latin typeface="+mn-lt"/>
                          <a:ea typeface="+mn-ea"/>
                          <a:cs typeface="+mn-cs"/>
                        </a:rPr>
                        <a:t>；</a:t>
                      </a:r>
                      <a:endParaRPr lang="en-US" altLang="zh-CN" sz="900" kern="1200" dirty="0" smtClean="0">
                        <a:solidFill>
                          <a:schemeClr val="tx1"/>
                        </a:solidFill>
                        <a:latin typeface="+mn-lt"/>
                        <a:ea typeface="+mn-ea"/>
                        <a:cs typeface="+mn-cs"/>
                      </a:endParaRPr>
                    </a:p>
                    <a:p>
                      <a:pPr marL="228600" indent="-228600" algn="l">
                        <a:buAutoNum type="arabicPeriod" startAt="3"/>
                      </a:pPr>
                      <a:r>
                        <a:rPr lang="zh-CN" altLang="en-US" sz="900" kern="1200" dirty="0" smtClean="0">
                          <a:solidFill>
                            <a:schemeClr val="tx1"/>
                          </a:solidFill>
                          <a:latin typeface="+mn-lt"/>
                          <a:ea typeface="+mn-ea"/>
                          <a:cs typeface="+mn-cs"/>
                        </a:rPr>
                        <a:t>由于一次采购项目较多，发票上没有填写具体名称（如仅填写</a:t>
                      </a:r>
                      <a:r>
                        <a:rPr lang="en-US" sz="900" kern="1200" dirty="0" smtClean="0">
                          <a:solidFill>
                            <a:schemeClr val="tx1"/>
                          </a:solidFill>
                          <a:latin typeface="+mn-lt"/>
                          <a:ea typeface="+mn-ea"/>
                          <a:cs typeface="+mn-cs"/>
                        </a:rPr>
                        <a:t>“</a:t>
                      </a:r>
                      <a:r>
                        <a:rPr lang="zh-CN" altLang="en-US" sz="900" kern="1200" dirty="0" smtClean="0">
                          <a:solidFill>
                            <a:schemeClr val="tx1"/>
                          </a:solidFill>
                          <a:latin typeface="+mn-lt"/>
                          <a:ea typeface="+mn-ea"/>
                          <a:cs typeface="+mn-cs"/>
                        </a:rPr>
                        <a:t>办公用品</a:t>
                      </a:r>
                      <a:r>
                        <a:rPr lang="en-US" sz="900" kern="1200" dirty="0" smtClean="0">
                          <a:solidFill>
                            <a:schemeClr val="tx1"/>
                          </a:solidFill>
                          <a:latin typeface="+mn-lt"/>
                          <a:ea typeface="+mn-ea"/>
                          <a:cs typeface="+mn-cs"/>
                        </a:rPr>
                        <a:t>”</a:t>
                      </a:r>
                      <a:r>
                        <a:rPr lang="zh-CN" altLang="en-US" sz="900" kern="1200" dirty="0" smtClean="0">
                          <a:solidFill>
                            <a:schemeClr val="tx1"/>
                          </a:solidFill>
                          <a:latin typeface="+mn-lt"/>
                          <a:ea typeface="+mn-ea"/>
                          <a:cs typeface="+mn-cs"/>
                        </a:rPr>
                        <a:t>等），必须附购物电脑小票或清单，电脑小票或清单上须加盖销售单位的收款专用章或发票专用章。</a:t>
                      </a:r>
                      <a:endParaRPr lang="en-US" altLang="zh-CN" sz="900" kern="1200" dirty="0" smtClean="0">
                        <a:solidFill>
                          <a:schemeClr val="tx1"/>
                        </a:solidFill>
                        <a:latin typeface="+mn-lt"/>
                        <a:ea typeface="+mn-ea"/>
                        <a:cs typeface="+mn-cs"/>
                      </a:endParaRPr>
                    </a:p>
                    <a:p>
                      <a:pPr marL="228600" indent="-228600" algn="l">
                        <a:buAutoNum type="arabicPeriod" startAt="3"/>
                      </a:pPr>
                      <a:r>
                        <a:rPr lang="zh-CN" altLang="en-US" sz="900" kern="1200" dirty="0" smtClean="0">
                          <a:solidFill>
                            <a:schemeClr val="tx1"/>
                          </a:solidFill>
                          <a:latin typeface="+mn-lt"/>
                          <a:ea typeface="+mn-ea"/>
                          <a:cs typeface="+mn-cs"/>
                        </a:rPr>
                        <a:t>发票或票据报销有效期为一年，超过有效期的一般不予报销。</a:t>
                      </a:r>
                      <a:endParaRPr lang="en-US" altLang="zh-CN" sz="900" kern="1200" dirty="0" smtClean="0">
                        <a:solidFill>
                          <a:schemeClr val="tx1"/>
                        </a:solidFill>
                        <a:latin typeface="+mn-lt"/>
                        <a:ea typeface="+mn-ea"/>
                        <a:cs typeface="+mn-cs"/>
                      </a:endParaRPr>
                    </a:p>
                    <a:p>
                      <a:pPr marL="228600" indent="-228600" algn="l">
                        <a:buAutoNum type="arabicPeriod" startAt="3"/>
                      </a:pPr>
                      <a:r>
                        <a:rPr lang="zh-CN" altLang="en-US" sz="900" kern="1200" dirty="0" smtClean="0">
                          <a:solidFill>
                            <a:schemeClr val="tx1"/>
                          </a:solidFill>
                          <a:latin typeface="+mn-lt"/>
                          <a:ea typeface="+mn-ea"/>
                          <a:cs typeface="+mn-cs"/>
                        </a:rPr>
                        <a:t>外地发票一般须随同差旅费一同报销，通过邮局汇款的应与汇款单一同报销，如委托他人采购或因其他原因需现金支付的，应在票据背面写明情况，合理的准予报销。</a:t>
                      </a:r>
                      <a:endParaRPr lang="en-US" altLang="zh-CN" sz="900" kern="1200" dirty="0" smtClean="0">
                        <a:solidFill>
                          <a:schemeClr val="tx1"/>
                        </a:solidFill>
                        <a:latin typeface="+mn-lt"/>
                        <a:ea typeface="+mn-ea"/>
                        <a:cs typeface="+mn-cs"/>
                      </a:endParaRPr>
                    </a:p>
                    <a:p>
                      <a:pPr marL="228600" indent="-228600" algn="l">
                        <a:buFont typeface="+mj-lt"/>
                        <a:buNone/>
                      </a:pPr>
                      <a:endParaRPr lang="en-US" altLang="zh-CN" sz="900" b="1" kern="1200" dirty="0" smtClean="0">
                        <a:solidFill>
                          <a:schemeClr val="tx1"/>
                        </a:solidFill>
                        <a:latin typeface="+mn-lt"/>
                        <a:ea typeface="+mn-ea"/>
                        <a:cs typeface="+mn-cs"/>
                      </a:endParaRPr>
                    </a:p>
                    <a:p>
                      <a:pPr marL="228600" indent="-228600" algn="l">
                        <a:buFont typeface="+mj-lt"/>
                        <a:buNone/>
                      </a:pPr>
                      <a:r>
                        <a:rPr lang="zh-CN" altLang="en-US" sz="900" b="1" kern="1200" dirty="0" smtClean="0">
                          <a:solidFill>
                            <a:schemeClr val="tx1"/>
                          </a:solidFill>
                          <a:latin typeface="+mn-lt"/>
                          <a:ea typeface="+mn-ea"/>
                          <a:cs typeface="+mn-cs"/>
                        </a:rPr>
                        <a:t>具体要求：</a:t>
                      </a:r>
                      <a:endParaRPr lang="en-US" altLang="zh-CN" sz="900" b="1" kern="100" dirty="0" smtClean="0">
                        <a:latin typeface="Calibri"/>
                        <a:cs typeface="Times New Roman"/>
                      </a:endParaRPr>
                    </a:p>
                    <a:p>
                      <a:pPr marL="228600" indent="-228600" algn="l">
                        <a:spcAft>
                          <a:spcPts val="0"/>
                        </a:spcAft>
                        <a:buFont typeface="+mj-lt"/>
                        <a:buNone/>
                      </a:pPr>
                      <a:r>
                        <a:rPr lang="zh-CN" altLang="en-US" sz="900" b="1" kern="100" dirty="0" smtClean="0">
                          <a:latin typeface="Calibri"/>
                          <a:ea typeface="宋体"/>
                          <a:cs typeface="Times New Roman"/>
                        </a:rPr>
                        <a:t>办公费</a:t>
                      </a:r>
                      <a:r>
                        <a:rPr lang="zh-CN" sz="900" b="1" kern="100" dirty="0" smtClean="0">
                          <a:latin typeface="Calibri"/>
                          <a:ea typeface="宋体"/>
                          <a:cs typeface="Times New Roman"/>
                        </a:rPr>
                        <a:t>发票</a:t>
                      </a:r>
                      <a:r>
                        <a:rPr lang="zh-CN" altLang="en-US" sz="900" kern="100" dirty="0" smtClean="0">
                          <a:latin typeface="Calibri"/>
                          <a:ea typeface="宋体"/>
                          <a:cs typeface="Times New Roman"/>
                        </a:rPr>
                        <a:t>：</a:t>
                      </a:r>
                      <a:r>
                        <a:rPr lang="zh-CN" sz="900" kern="100" dirty="0" smtClean="0">
                          <a:latin typeface="Calibri"/>
                          <a:ea typeface="宋体"/>
                          <a:cs typeface="Times New Roman"/>
                        </a:rPr>
                        <a:t>需</a:t>
                      </a:r>
                      <a:r>
                        <a:rPr lang="zh-CN" sz="900" kern="100" dirty="0">
                          <a:latin typeface="Calibri"/>
                          <a:ea typeface="宋体"/>
                          <a:cs typeface="Times New Roman"/>
                        </a:rPr>
                        <a:t>开具明细或提供明细清单。</a:t>
                      </a:r>
                    </a:p>
                    <a:p>
                      <a:pPr marL="228600" indent="-228600" algn="l">
                        <a:spcAft>
                          <a:spcPts val="0"/>
                        </a:spcAft>
                        <a:buFont typeface="+mj-lt"/>
                        <a:buNone/>
                      </a:pPr>
                      <a:r>
                        <a:rPr lang="zh-CN" altLang="en-US" sz="900" b="1" kern="100" dirty="0" smtClean="0">
                          <a:latin typeface="Calibri"/>
                          <a:ea typeface="宋体"/>
                          <a:cs typeface="Times New Roman"/>
                        </a:rPr>
                        <a:t>印刷费发票</a:t>
                      </a:r>
                      <a:r>
                        <a:rPr lang="zh-CN" altLang="en-US" sz="900" kern="100" dirty="0" smtClean="0">
                          <a:latin typeface="Calibri"/>
                          <a:ea typeface="宋体"/>
                          <a:cs typeface="Times New Roman"/>
                        </a:rPr>
                        <a:t>：</a:t>
                      </a:r>
                      <a:r>
                        <a:rPr lang="zh-CN" sz="900" kern="100" dirty="0" smtClean="0">
                          <a:latin typeface="Calibri"/>
                          <a:ea typeface="宋体"/>
                          <a:cs typeface="Times New Roman"/>
                        </a:rPr>
                        <a:t>需</a:t>
                      </a:r>
                      <a:r>
                        <a:rPr lang="zh-CN" sz="900" kern="100" dirty="0">
                          <a:latin typeface="Calibri"/>
                          <a:ea typeface="宋体"/>
                          <a:cs typeface="Times New Roman"/>
                        </a:rPr>
                        <a:t>附印刷清单，并加盖发票专用章。</a:t>
                      </a:r>
                    </a:p>
                    <a:p>
                      <a:pPr marL="228600" indent="-228600" algn="l">
                        <a:spcAft>
                          <a:spcPts val="0"/>
                        </a:spcAft>
                        <a:buFont typeface="+mj-lt"/>
                        <a:buNone/>
                      </a:pPr>
                      <a:r>
                        <a:rPr lang="zh-CN" altLang="en-US" sz="900" b="1" kern="100" dirty="0" smtClean="0">
                          <a:latin typeface="Calibri"/>
                          <a:ea typeface="宋体"/>
                          <a:cs typeface="Times New Roman"/>
                        </a:rPr>
                        <a:t>邮电费发票</a:t>
                      </a:r>
                      <a:r>
                        <a:rPr lang="zh-CN" altLang="en-US" sz="900" kern="100" dirty="0" smtClean="0">
                          <a:latin typeface="Calibri"/>
                          <a:ea typeface="宋体"/>
                          <a:cs typeface="Times New Roman"/>
                        </a:rPr>
                        <a:t>：</a:t>
                      </a:r>
                      <a:r>
                        <a:rPr lang="zh-CN" sz="900" kern="100" dirty="0" smtClean="0">
                          <a:latin typeface="Calibri"/>
                          <a:ea typeface="宋体"/>
                          <a:cs typeface="Times New Roman"/>
                        </a:rPr>
                        <a:t>需</a:t>
                      </a:r>
                      <a:r>
                        <a:rPr lang="zh-CN" sz="900" kern="100" dirty="0">
                          <a:latin typeface="Calibri"/>
                          <a:ea typeface="宋体"/>
                          <a:cs typeface="Times New Roman"/>
                        </a:rPr>
                        <a:t>提供快递单存根联。</a:t>
                      </a:r>
                    </a:p>
                    <a:p>
                      <a:pPr marL="228600" indent="-228600" algn="l">
                        <a:spcAft>
                          <a:spcPts val="0"/>
                        </a:spcAft>
                        <a:buFont typeface="+mj-lt"/>
                        <a:buNone/>
                      </a:pPr>
                      <a:r>
                        <a:rPr lang="zh-CN" altLang="en-US" sz="900" b="1" kern="100" dirty="0" smtClean="0">
                          <a:latin typeface="Calibri"/>
                          <a:ea typeface="宋体"/>
                          <a:cs typeface="Times New Roman"/>
                        </a:rPr>
                        <a:t>交通费发票</a:t>
                      </a:r>
                      <a:r>
                        <a:rPr lang="zh-CN" altLang="en-US" sz="900" kern="100" dirty="0" smtClean="0">
                          <a:latin typeface="Calibri"/>
                          <a:ea typeface="宋体"/>
                          <a:cs typeface="Times New Roman"/>
                        </a:rPr>
                        <a:t>：</a:t>
                      </a:r>
                      <a:r>
                        <a:rPr lang="zh-CN" sz="900" kern="100" dirty="0" smtClean="0">
                          <a:latin typeface="Calibri"/>
                          <a:ea typeface="宋体"/>
                          <a:cs typeface="Times New Roman"/>
                        </a:rPr>
                        <a:t>使用</a:t>
                      </a:r>
                      <a:r>
                        <a:rPr lang="zh-CN" sz="900" kern="100" dirty="0">
                          <a:latin typeface="Calibri"/>
                          <a:ea typeface="宋体"/>
                          <a:cs typeface="Times New Roman"/>
                        </a:rPr>
                        <a:t>教职工私家车报销油费的，在油费</a:t>
                      </a:r>
                      <a:r>
                        <a:rPr lang="zh-CN" sz="900" kern="100" dirty="0" smtClean="0">
                          <a:latin typeface="Calibri"/>
                          <a:ea typeface="宋体"/>
                          <a:cs typeface="Times New Roman"/>
                        </a:rPr>
                        <a:t>发票</a:t>
                      </a:r>
                      <a:r>
                        <a:rPr lang="en-US" altLang="zh-CN" sz="900" kern="100" dirty="0" smtClean="0">
                          <a:latin typeface="Calibri"/>
                          <a:ea typeface="宋体"/>
                          <a:cs typeface="Times New Roman"/>
                        </a:rPr>
                        <a:t>       </a:t>
                      </a:r>
                      <a:r>
                        <a:rPr lang="zh-CN" sz="900" kern="100" dirty="0" smtClean="0">
                          <a:latin typeface="Calibri"/>
                          <a:ea typeface="宋体"/>
                          <a:cs typeface="Times New Roman"/>
                        </a:rPr>
                        <a:t>背面</a:t>
                      </a:r>
                      <a:r>
                        <a:rPr lang="zh-CN" sz="900" kern="100" dirty="0">
                          <a:latin typeface="Calibri"/>
                          <a:ea typeface="宋体"/>
                          <a:cs typeface="Times New Roman"/>
                        </a:rPr>
                        <a:t>注明往返地点、公里数。</a:t>
                      </a:r>
                    </a:p>
                    <a:p>
                      <a:pPr marL="228600" indent="-228600" algn="l">
                        <a:buFont typeface="+mj-lt"/>
                        <a:buNone/>
                      </a:pPr>
                      <a:r>
                        <a:rPr lang="zh-CN" altLang="en-US" sz="900" b="1" kern="1200" dirty="0" smtClean="0">
                          <a:solidFill>
                            <a:schemeClr val="tx1"/>
                          </a:solidFill>
                          <a:latin typeface="+mn-lt"/>
                          <a:ea typeface="+mn-ea"/>
                          <a:cs typeface="+mn-cs"/>
                        </a:rPr>
                        <a:t>差旅费发票</a:t>
                      </a:r>
                      <a:r>
                        <a:rPr lang="zh-CN" altLang="en-US" sz="900" kern="1200" dirty="0" smtClean="0">
                          <a:solidFill>
                            <a:schemeClr val="tx1"/>
                          </a:solidFill>
                          <a:latin typeface="+mn-lt"/>
                          <a:ea typeface="+mn-ea"/>
                          <a:cs typeface="+mn-cs"/>
                        </a:rPr>
                        <a:t>：乘坐飞机须提供登机牌</a:t>
                      </a:r>
                      <a:r>
                        <a:rPr lang="en-US" altLang="zh-CN" sz="900" kern="1200" dirty="0" smtClean="0">
                          <a:solidFill>
                            <a:schemeClr val="tx1"/>
                          </a:solidFill>
                          <a:latin typeface="+mn-lt"/>
                          <a:ea typeface="+mn-ea"/>
                          <a:cs typeface="+mn-cs"/>
                        </a:rPr>
                        <a:t>;</a:t>
                      </a:r>
                      <a:r>
                        <a:rPr lang="zh-CN" altLang="en-US" sz="900" kern="1200" dirty="0" smtClean="0">
                          <a:solidFill>
                            <a:schemeClr val="tx1"/>
                          </a:solidFill>
                          <a:latin typeface="+mn-lt"/>
                          <a:ea typeface="+mn-ea"/>
                          <a:cs typeface="+mn-cs"/>
                        </a:rPr>
                        <a:t>使用飞机票按火车票报账的</a:t>
                      </a:r>
                      <a:r>
                        <a:rPr lang="en-US" altLang="zh-CN" sz="900" kern="1200" dirty="0" smtClean="0">
                          <a:solidFill>
                            <a:schemeClr val="tx1"/>
                          </a:solidFill>
                          <a:latin typeface="+mn-lt"/>
                          <a:ea typeface="+mn-ea"/>
                          <a:cs typeface="+mn-cs"/>
                        </a:rPr>
                        <a:t>,</a:t>
                      </a:r>
                      <a:r>
                        <a:rPr lang="zh-CN" altLang="en-US" sz="900" kern="1200" dirty="0" smtClean="0">
                          <a:solidFill>
                            <a:schemeClr val="tx1"/>
                          </a:solidFill>
                          <a:latin typeface="+mn-lt"/>
                          <a:ea typeface="+mn-ea"/>
                          <a:cs typeface="+mn-cs"/>
                        </a:rPr>
                        <a:t>须提供电脑打印的当日火车票价标准</a:t>
                      </a:r>
                      <a:r>
                        <a:rPr lang="en-US" altLang="zh-CN" sz="900" kern="1200" dirty="0" smtClean="0">
                          <a:solidFill>
                            <a:schemeClr val="tx1"/>
                          </a:solidFill>
                          <a:latin typeface="+mn-lt"/>
                          <a:ea typeface="+mn-ea"/>
                          <a:cs typeface="+mn-cs"/>
                        </a:rPr>
                        <a:t>.</a:t>
                      </a:r>
                      <a:endParaRPr lang="zh-CN" sz="900" kern="100" dirty="0">
                        <a:latin typeface="Calibri"/>
                        <a:cs typeface="Times New Roman"/>
                      </a:endParaRPr>
                    </a:p>
                    <a:p>
                      <a:pPr marL="228600" indent="-228600" algn="l">
                        <a:spcAft>
                          <a:spcPts val="0"/>
                        </a:spcAft>
                        <a:buFont typeface="+mj-lt"/>
                        <a:buNone/>
                      </a:pPr>
                      <a:r>
                        <a:rPr lang="zh-CN" altLang="en-US" sz="900" b="1" kern="100" dirty="0" smtClean="0">
                          <a:latin typeface="Calibri"/>
                          <a:ea typeface="宋体"/>
                          <a:cs typeface="Times New Roman"/>
                        </a:rPr>
                        <a:t>会议费发票</a:t>
                      </a:r>
                      <a:r>
                        <a:rPr lang="zh-CN" altLang="en-US" sz="900" kern="100" dirty="0" smtClean="0">
                          <a:latin typeface="Calibri"/>
                          <a:ea typeface="宋体"/>
                          <a:cs typeface="Times New Roman"/>
                        </a:rPr>
                        <a:t>：</a:t>
                      </a:r>
                      <a:r>
                        <a:rPr lang="zh-CN" sz="900" kern="100" dirty="0" smtClean="0">
                          <a:latin typeface="Calibri"/>
                          <a:ea typeface="宋体"/>
                          <a:cs typeface="Times New Roman"/>
                        </a:rPr>
                        <a:t>报须</a:t>
                      </a:r>
                      <a:r>
                        <a:rPr lang="zh-CN" sz="900" kern="100" dirty="0">
                          <a:latin typeface="Calibri"/>
                          <a:ea typeface="宋体"/>
                          <a:cs typeface="Times New Roman"/>
                        </a:rPr>
                        <a:t>提供会议通知或审批文件、邀请函、会议参加人员签到名单等附件。</a:t>
                      </a:r>
                    </a:p>
                    <a:p>
                      <a:pPr marL="228600" indent="-228600" algn="l">
                        <a:spcAft>
                          <a:spcPts val="0"/>
                        </a:spcAft>
                        <a:buFont typeface="+mj-lt"/>
                        <a:buNone/>
                      </a:pPr>
                      <a:r>
                        <a:rPr lang="zh-CN" altLang="en-US" sz="900" b="1" kern="100" dirty="0" smtClean="0">
                          <a:latin typeface="Calibri"/>
                          <a:ea typeface="宋体"/>
                          <a:cs typeface="Times New Roman"/>
                        </a:rPr>
                        <a:t>出版费发票</a:t>
                      </a:r>
                      <a:r>
                        <a:rPr lang="zh-CN" altLang="en-US" sz="900" kern="100" dirty="0" smtClean="0">
                          <a:latin typeface="Calibri"/>
                          <a:ea typeface="宋体"/>
                          <a:cs typeface="Times New Roman"/>
                        </a:rPr>
                        <a:t>：</a:t>
                      </a:r>
                      <a:r>
                        <a:rPr lang="zh-CN" sz="900" kern="100" dirty="0" smtClean="0">
                          <a:latin typeface="Calibri"/>
                          <a:ea typeface="宋体"/>
                          <a:cs typeface="Times New Roman"/>
                        </a:rPr>
                        <a:t>杂志社</a:t>
                      </a:r>
                      <a:r>
                        <a:rPr lang="zh-CN" sz="900" kern="100" dirty="0">
                          <a:latin typeface="Calibri"/>
                          <a:ea typeface="宋体"/>
                          <a:cs typeface="Times New Roman"/>
                        </a:rPr>
                        <a:t>开具版面费发票，则发票收款单位与发票专用章名称必须为杂志社名称；杂志社委托其他单位或公司代开具版面费发票，则发票收款单位与发票专用章必须同为受托开票单位名称，报销时须出具杂志社开具的委托书原件</a:t>
                      </a:r>
                      <a:r>
                        <a:rPr lang="zh-CN" sz="900" kern="100" dirty="0" smtClean="0">
                          <a:latin typeface="Calibri"/>
                          <a:ea typeface="宋体"/>
                          <a:cs typeface="Times New Roman"/>
                        </a:rPr>
                        <a:t>。</a:t>
                      </a:r>
                      <a:endParaRPr lang="en-US" altLang="zh-CN" sz="900" kern="100" dirty="0" smtClean="0">
                        <a:latin typeface="Calibri"/>
                        <a:ea typeface="宋体"/>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rowSpan="4">
                  <a:txBody>
                    <a:bodyPr/>
                    <a:lstStyle/>
                    <a:p>
                      <a:pPr marL="0" indent="0" algn="ctr">
                        <a:spcAft>
                          <a:spcPts val="0"/>
                        </a:spcAft>
                        <a:buFont typeface="+mj-lt"/>
                        <a:buNone/>
                      </a:pPr>
                      <a:r>
                        <a:rPr lang="en-US" altLang="zh-CN" sz="1000" b="1" kern="1200" dirty="0" smtClean="0">
                          <a:solidFill>
                            <a:schemeClr val="tx1"/>
                          </a:solidFill>
                          <a:latin typeface="+mn-lt"/>
                          <a:ea typeface="+mn-ea"/>
                          <a:cs typeface="+mn-cs"/>
                        </a:rPr>
                        <a:t>1.</a:t>
                      </a:r>
                      <a:r>
                        <a:rPr lang="zh-CN" altLang="en-US" sz="1000" b="1" kern="1200" dirty="0" smtClean="0">
                          <a:solidFill>
                            <a:schemeClr val="tx1"/>
                          </a:solidFill>
                          <a:latin typeface="+mn-lt"/>
                          <a:ea typeface="+mn-ea"/>
                          <a:cs typeface="+mn-cs"/>
                        </a:rPr>
                        <a:t>现金支付</a:t>
                      </a:r>
                      <a:r>
                        <a:rPr lang="zh-CN" altLang="en-US" sz="1000" kern="1200" dirty="0" smtClean="0">
                          <a:solidFill>
                            <a:schemeClr val="tx1"/>
                          </a:solidFill>
                          <a:latin typeface="+mn-lt"/>
                          <a:ea typeface="+mn-ea"/>
                          <a:cs typeface="+mn-cs"/>
                        </a:rPr>
                        <a:t>：须严格按国家</a:t>
                      </a:r>
                      <a:r>
                        <a:rPr lang="en-US" altLang="zh-CN" sz="1000" kern="1200" dirty="0" smtClean="0">
                          <a:solidFill>
                            <a:schemeClr val="tx1"/>
                          </a:solidFill>
                          <a:latin typeface="+mn-lt"/>
                          <a:ea typeface="+mn-ea"/>
                          <a:cs typeface="+mn-cs"/>
                        </a:rPr>
                        <a:t>《</a:t>
                      </a:r>
                      <a:r>
                        <a:rPr lang="zh-CN" altLang="en-US" sz="1000" kern="1200" dirty="0" smtClean="0">
                          <a:solidFill>
                            <a:schemeClr val="tx1"/>
                          </a:solidFill>
                          <a:latin typeface="+mn-lt"/>
                          <a:ea typeface="+mn-ea"/>
                          <a:cs typeface="+mn-cs"/>
                        </a:rPr>
                        <a:t>现金管理暂行条例</a:t>
                      </a:r>
                      <a:r>
                        <a:rPr lang="en-US" altLang="zh-CN" sz="1000" kern="1200" dirty="0" smtClean="0">
                          <a:solidFill>
                            <a:schemeClr val="tx1"/>
                          </a:solidFill>
                          <a:latin typeface="+mn-lt"/>
                          <a:ea typeface="+mn-ea"/>
                          <a:cs typeface="+mn-cs"/>
                        </a:rPr>
                        <a:t>》</a:t>
                      </a:r>
                      <a:r>
                        <a:rPr lang="zh-CN" altLang="en-US" sz="1000" kern="1200" dirty="0" smtClean="0">
                          <a:solidFill>
                            <a:schemeClr val="tx1"/>
                          </a:solidFill>
                          <a:latin typeface="+mn-lt"/>
                          <a:ea typeface="+mn-ea"/>
                          <a:cs typeface="+mn-cs"/>
                        </a:rPr>
                        <a:t>有关规定执行。现金支付仅限于劳务酬金、差旅费、异地举办会议的零星开支、异地的接待费开支、农贸市场购农产品、</a:t>
                      </a:r>
                      <a:r>
                        <a:rPr lang="en-US" sz="1000" kern="1200" dirty="0" smtClean="0">
                          <a:solidFill>
                            <a:schemeClr val="tx1"/>
                          </a:solidFill>
                          <a:latin typeface="+mn-lt"/>
                          <a:ea typeface="+mn-ea"/>
                          <a:cs typeface="+mn-cs"/>
                        </a:rPr>
                        <a:t>1000</a:t>
                      </a:r>
                      <a:r>
                        <a:rPr lang="zh-CN" altLang="en-US" sz="1000" kern="1200" dirty="0" smtClean="0">
                          <a:solidFill>
                            <a:schemeClr val="tx1"/>
                          </a:solidFill>
                          <a:latin typeface="+mn-lt"/>
                          <a:ea typeface="+mn-ea"/>
                          <a:cs typeface="+mn-cs"/>
                        </a:rPr>
                        <a:t>元以下零星开支等业务。其他收付业务，都必须通过银行转账支票或汇款（对公账户）进行结算。</a:t>
                      </a:r>
                      <a:endParaRPr lang="en-US" altLang="zh-CN" sz="1000" kern="1200" dirty="0" smtClean="0">
                        <a:solidFill>
                          <a:schemeClr val="tx1"/>
                        </a:solidFill>
                        <a:latin typeface="+mn-lt"/>
                        <a:ea typeface="+mn-ea"/>
                        <a:cs typeface="+mn-cs"/>
                      </a:endParaRPr>
                    </a:p>
                    <a:p>
                      <a:pPr marL="0" indent="0" algn="ctr">
                        <a:spcAft>
                          <a:spcPts val="0"/>
                        </a:spcAft>
                        <a:buFont typeface="+mj-lt"/>
                        <a:buNone/>
                      </a:pPr>
                      <a:endParaRPr lang="en-US" altLang="zh-CN" sz="1000" kern="1200" dirty="0" smtClean="0">
                        <a:solidFill>
                          <a:schemeClr val="tx1"/>
                        </a:solidFill>
                        <a:latin typeface="+mn-lt"/>
                        <a:ea typeface="+mn-ea"/>
                        <a:cs typeface="+mn-cs"/>
                      </a:endParaRPr>
                    </a:p>
                    <a:p>
                      <a:pPr marL="0" indent="0" algn="ctr">
                        <a:spcAft>
                          <a:spcPts val="0"/>
                        </a:spcAft>
                        <a:buFont typeface="+mj-lt"/>
                        <a:buNone/>
                      </a:pPr>
                      <a:r>
                        <a:rPr lang="en-US" altLang="zh-CN" sz="1000" b="1" kern="1200" dirty="0" smtClean="0">
                          <a:solidFill>
                            <a:schemeClr val="tx1"/>
                          </a:solidFill>
                          <a:latin typeface="+mn-lt"/>
                          <a:ea typeface="+mn-ea"/>
                          <a:cs typeface="+mn-cs"/>
                        </a:rPr>
                        <a:t>2.</a:t>
                      </a:r>
                      <a:r>
                        <a:rPr lang="zh-CN" altLang="en-US" sz="1000" b="1" kern="1200" dirty="0" smtClean="0">
                          <a:solidFill>
                            <a:schemeClr val="tx1"/>
                          </a:solidFill>
                          <a:latin typeface="+mn-lt"/>
                          <a:ea typeface="+mn-ea"/>
                          <a:cs typeface="+mn-cs"/>
                        </a:rPr>
                        <a:t>转账支票</a:t>
                      </a:r>
                      <a:r>
                        <a:rPr lang="zh-CN" altLang="en-US" sz="1000" kern="1200" dirty="0" smtClean="0">
                          <a:solidFill>
                            <a:schemeClr val="tx1"/>
                          </a:solidFill>
                          <a:latin typeface="+mn-lt"/>
                          <a:ea typeface="+mn-ea"/>
                          <a:cs typeface="+mn-cs"/>
                        </a:rPr>
                        <a:t>（起点</a:t>
                      </a:r>
                      <a:r>
                        <a:rPr lang="en-US" sz="1000" kern="1200" dirty="0" smtClean="0">
                          <a:solidFill>
                            <a:schemeClr val="tx1"/>
                          </a:solidFill>
                          <a:latin typeface="+mn-lt"/>
                          <a:ea typeface="+mn-ea"/>
                          <a:cs typeface="+mn-cs"/>
                        </a:rPr>
                        <a:t>1000</a:t>
                      </a:r>
                      <a:r>
                        <a:rPr lang="zh-CN" altLang="en-US" sz="1000" kern="1200" dirty="0" smtClean="0">
                          <a:solidFill>
                            <a:schemeClr val="tx1"/>
                          </a:solidFill>
                          <a:latin typeface="+mn-lt"/>
                          <a:ea typeface="+mn-ea"/>
                          <a:cs typeface="+mn-cs"/>
                        </a:rPr>
                        <a:t>元）：付款方式时，经办人应妥善保管已签发的支票，在支票有效期内（</a:t>
                      </a:r>
                      <a:r>
                        <a:rPr lang="en-US" sz="1000" kern="1200" dirty="0" smtClean="0">
                          <a:solidFill>
                            <a:schemeClr val="tx1"/>
                          </a:solidFill>
                          <a:latin typeface="+mn-lt"/>
                          <a:ea typeface="+mn-ea"/>
                          <a:cs typeface="+mn-cs"/>
                        </a:rPr>
                        <a:t>10</a:t>
                      </a:r>
                      <a:r>
                        <a:rPr lang="zh-CN" altLang="en-US" sz="1000" kern="1200" dirty="0" smtClean="0">
                          <a:solidFill>
                            <a:schemeClr val="tx1"/>
                          </a:solidFill>
                          <a:latin typeface="+mn-lt"/>
                          <a:ea typeface="+mn-ea"/>
                          <a:cs typeface="+mn-cs"/>
                        </a:rPr>
                        <a:t>天）办理转账手续；逾期未用的支票应及时退回财务主管部门，由财务人员加盖</a:t>
                      </a:r>
                      <a:r>
                        <a:rPr lang="en-US" sz="1000" kern="1200" dirty="0" smtClean="0">
                          <a:solidFill>
                            <a:schemeClr val="tx1"/>
                          </a:solidFill>
                          <a:latin typeface="+mn-lt"/>
                          <a:ea typeface="+mn-ea"/>
                          <a:cs typeface="+mn-cs"/>
                        </a:rPr>
                        <a:t>“</a:t>
                      </a:r>
                      <a:r>
                        <a:rPr lang="zh-CN" altLang="en-US" sz="1000" kern="1200" dirty="0" smtClean="0">
                          <a:solidFill>
                            <a:schemeClr val="tx1"/>
                          </a:solidFill>
                          <a:latin typeface="+mn-lt"/>
                          <a:ea typeface="+mn-ea"/>
                          <a:cs typeface="+mn-cs"/>
                        </a:rPr>
                        <a:t>作废</a:t>
                      </a:r>
                      <a:r>
                        <a:rPr lang="en-US" sz="1000" kern="1200" dirty="0" smtClean="0">
                          <a:solidFill>
                            <a:schemeClr val="tx1"/>
                          </a:solidFill>
                          <a:latin typeface="+mn-lt"/>
                          <a:ea typeface="+mn-ea"/>
                          <a:cs typeface="+mn-cs"/>
                        </a:rPr>
                        <a:t>”</a:t>
                      </a:r>
                      <a:r>
                        <a:rPr lang="zh-CN" altLang="en-US" sz="1000" kern="1200" dirty="0" smtClean="0">
                          <a:solidFill>
                            <a:schemeClr val="tx1"/>
                          </a:solidFill>
                          <a:latin typeface="+mn-lt"/>
                          <a:ea typeface="+mn-ea"/>
                          <a:cs typeface="+mn-cs"/>
                        </a:rPr>
                        <a:t>戳记并与存根一起保管。如有丢失应立即通知财务主管部门，并对造成的后果承担责任。</a:t>
                      </a:r>
                      <a:r>
                        <a:rPr lang="en-US" sz="1000" kern="1200" dirty="0" smtClean="0">
                          <a:solidFill>
                            <a:schemeClr val="tx1"/>
                          </a:solidFill>
                          <a:latin typeface="+mn-lt"/>
                          <a:ea typeface="+mn-ea"/>
                          <a:cs typeface="+mn-cs"/>
                        </a:rPr>
                        <a:t/>
                      </a:r>
                      <a:br>
                        <a:rPr lang="en-US" sz="1000" kern="1200" dirty="0" smtClean="0">
                          <a:solidFill>
                            <a:schemeClr val="tx1"/>
                          </a:solidFill>
                          <a:latin typeface="+mn-lt"/>
                          <a:ea typeface="+mn-ea"/>
                          <a:cs typeface="+mn-cs"/>
                        </a:rPr>
                      </a:br>
                      <a:endParaRPr lang="zh-CN" sz="1000" kern="100" dirty="0">
                        <a:latin typeface="Calibri"/>
                        <a:ea typeface="宋体"/>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r h="1120238">
                <a:tc vMerge="1">
                  <a:txBody>
                    <a:bodyPr/>
                    <a:lstStyle/>
                    <a:p>
                      <a:endParaRPr lang="zh-CN" altLang="en-US"/>
                    </a:p>
                  </a:txBody>
                  <a:tcPr/>
                </a:tc>
                <a:tc vMerge="1">
                  <a:txBody>
                    <a:bodyPr/>
                    <a:lstStyle/>
                    <a:p>
                      <a:endParaRPr lang="zh-CN" altLang="en-US"/>
                    </a:p>
                  </a:txBody>
                  <a:tcPr/>
                </a:tc>
                <a:tc>
                  <a:txBody>
                    <a:bodyPr/>
                    <a:lstStyle/>
                    <a:p>
                      <a:pPr marL="228600" marR="0" indent="-228600" algn="just" defTabSz="914400" rtl="0" eaLnBrk="1" fontAlgn="auto" latinLnBrk="0" hangingPunct="1">
                        <a:lnSpc>
                          <a:spcPct val="100000"/>
                        </a:lnSpc>
                        <a:spcBef>
                          <a:spcPts val="0"/>
                        </a:spcBef>
                        <a:spcAft>
                          <a:spcPts val="0"/>
                        </a:spcAft>
                        <a:buClrTx/>
                        <a:buSzTx/>
                        <a:buFont typeface="+mj-lt"/>
                        <a:buNone/>
                        <a:tabLst/>
                        <a:defRPr/>
                      </a:pPr>
                      <a:r>
                        <a:rPr lang="zh-CN" altLang="en-US" sz="900" kern="100" dirty="0" smtClean="0">
                          <a:latin typeface="Calibri"/>
                          <a:ea typeface="宋体"/>
                          <a:cs typeface="Times New Roman"/>
                        </a:rPr>
                        <a:t>图书、报刊</a:t>
                      </a:r>
                      <a:r>
                        <a:rPr lang="zh-CN" altLang="en-US" sz="900" kern="100" dirty="0" smtClean="0">
                          <a:latin typeface="Calibri"/>
                          <a:ea typeface="+mn-ea"/>
                          <a:cs typeface="Times New Roman"/>
                        </a:rPr>
                        <a:t>资料：按照学院图书相关管理办法执行</a:t>
                      </a:r>
                      <a:endParaRPr lang="zh-CN" sz="900" kern="100" dirty="0">
                        <a:latin typeface="Calibri"/>
                        <a:ea typeface="宋体"/>
                        <a:cs typeface="Times New Roman"/>
                      </a:endParaRPr>
                    </a:p>
                  </a:txBody>
                  <a:tcPr marL="72000" marR="72000" marT="360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vMerge="1">
                  <a:txBody>
                    <a:bodyPr/>
                    <a:lstStyle/>
                    <a:p>
                      <a:endParaRPr lang="zh-CN" sz="800" kern="100" dirty="0">
                        <a:latin typeface="Calibri"/>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vMerge="1">
                  <a:txBody>
                    <a:bodyPr/>
                    <a:lstStyle/>
                    <a:p>
                      <a:endParaRPr lang="zh-CN" altLang="en-US"/>
                    </a:p>
                  </a:txBody>
                  <a:tcPr/>
                </a:tc>
              </a:tr>
              <a:tr h="1153467">
                <a:tc vMerge="1">
                  <a:txBody>
                    <a:bodyPr/>
                    <a:lstStyle/>
                    <a:p>
                      <a:endParaRPr lang="zh-CN" altLang="en-US"/>
                    </a:p>
                  </a:txBody>
                  <a:tcPr/>
                </a:tc>
                <a:tc vMerge="1">
                  <a:txBody>
                    <a:bodyPr/>
                    <a:lstStyle/>
                    <a:p>
                      <a:endParaRPr lang="zh-CN" altLang="en-US"/>
                    </a:p>
                  </a:txBody>
                  <a:tcPr/>
                </a:tc>
                <a:tc>
                  <a:txBody>
                    <a:bodyPr/>
                    <a:lstStyle/>
                    <a:p>
                      <a:pPr marL="228600" indent="-228600" algn="just">
                        <a:spcAft>
                          <a:spcPts val="0"/>
                        </a:spcAft>
                        <a:buFont typeface="+mj-lt"/>
                        <a:buNone/>
                      </a:pPr>
                      <a:r>
                        <a:rPr lang="zh-CN" altLang="en-US" sz="900" kern="100" dirty="0" smtClean="0">
                          <a:latin typeface="Calibri"/>
                          <a:ea typeface="宋体"/>
                          <a:cs typeface="Times New Roman"/>
                        </a:rPr>
                        <a:t>劳务酬金（含学生助研津贴）发放：</a:t>
                      </a:r>
                      <a:endParaRPr lang="zh-CN" sz="900" kern="100" dirty="0">
                        <a:latin typeface="Calibri"/>
                        <a:ea typeface="宋体"/>
                        <a:cs typeface="Times New Roman"/>
                      </a:endParaRPr>
                    </a:p>
                  </a:txBody>
                  <a:tcPr marL="72000" marR="72000" marT="360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vMerge="1">
                  <a:txBody>
                    <a:bodyPr/>
                    <a:lstStyle/>
                    <a:p>
                      <a:endParaRPr lang="zh-CN" sz="800" kern="100" dirty="0">
                        <a:latin typeface="Calibri"/>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vMerge="1">
                  <a:txBody>
                    <a:bodyPr/>
                    <a:lstStyle/>
                    <a:p>
                      <a:endParaRPr lang="zh-CN" altLang="en-US"/>
                    </a:p>
                  </a:txBody>
                  <a:tcPr/>
                </a:tc>
              </a:tr>
              <a:tr h="1511557">
                <a:tc vMerge="1">
                  <a:txBody>
                    <a:bodyPr/>
                    <a:lstStyle/>
                    <a:p>
                      <a:endParaRPr lang="zh-CN" altLang="en-US"/>
                    </a:p>
                  </a:txBody>
                  <a:tcPr/>
                </a:tc>
                <a:tc vMerge="1">
                  <a:txBody>
                    <a:bodyPr/>
                    <a:lstStyle/>
                    <a:p>
                      <a:endParaRPr lang="zh-CN" altLang="en-US"/>
                    </a:p>
                  </a:txBody>
                  <a:tcPr/>
                </a:tc>
                <a:tc>
                  <a:txBody>
                    <a:bodyPr/>
                    <a:lstStyle/>
                    <a:p>
                      <a:pPr marL="228600" indent="-228600" algn="ctr">
                        <a:spcAft>
                          <a:spcPts val="0"/>
                        </a:spcAft>
                        <a:buFont typeface="+mj-lt"/>
                        <a:buNone/>
                      </a:pPr>
                      <a:r>
                        <a:rPr lang="zh-CN" altLang="en-US" sz="900" kern="100" dirty="0" smtClean="0">
                          <a:latin typeface="Calibri"/>
                          <a:ea typeface="宋体"/>
                          <a:cs typeface="Times New Roman"/>
                        </a:rPr>
                        <a:t>差旅费、会议费和市内交通费：先向教研工作部主管副院长提交申请报告，经批准后，凭申请报告报账</a:t>
                      </a:r>
                      <a:endParaRPr lang="zh-CN" sz="900" kern="100" dirty="0">
                        <a:latin typeface="Calibri"/>
                        <a:ea typeface="宋体"/>
                        <a:cs typeface="Times New Roman"/>
                      </a:endParaRPr>
                    </a:p>
                  </a:txBody>
                  <a:tcPr marL="72000" marR="72000" marT="360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vMerge="1">
                  <a:txBody>
                    <a:bodyPr/>
                    <a:lstStyle/>
                    <a:p>
                      <a:pPr algn="l">
                        <a:spcAft>
                          <a:spcPts val="0"/>
                        </a:spcAft>
                      </a:pPr>
                      <a:endParaRPr lang="zh-CN" sz="800" kern="100" dirty="0">
                        <a:latin typeface="Calibri"/>
                        <a:ea typeface="宋体"/>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vMerge="1">
                  <a:txBody>
                    <a:bodyPr/>
                    <a:lstStyle/>
                    <a:p>
                      <a:endParaRPr lang="zh-CN" altLang="en-US"/>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17"/>
          <p:cNvSpPr>
            <a:spLocks noChangeShapeType="1"/>
          </p:cNvSpPr>
          <p:nvPr/>
        </p:nvSpPr>
        <p:spPr bwMode="auto">
          <a:xfrm>
            <a:off x="4643438" y="4857760"/>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 name="Line 16"/>
          <p:cNvSpPr>
            <a:spLocks noChangeShapeType="1"/>
          </p:cNvSpPr>
          <p:nvPr/>
        </p:nvSpPr>
        <p:spPr bwMode="auto">
          <a:xfrm>
            <a:off x="4643438" y="2357430"/>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4" name="AutoShape 5"/>
          <p:cNvSpPr>
            <a:spLocks noChangeArrowheads="1"/>
          </p:cNvSpPr>
          <p:nvPr/>
        </p:nvSpPr>
        <p:spPr bwMode="auto">
          <a:xfrm rot="10800000">
            <a:off x="2428860" y="2714620"/>
            <a:ext cx="4572032"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r>
              <a:rPr lang="zh-CN" altLang="en-US" sz="1100" dirty="0" smtClean="0">
                <a:latin typeface="华文仿宋" pitchFamily="2" charset="-122"/>
                <a:ea typeface="华文仿宋" pitchFamily="2" charset="-122"/>
              </a:rPr>
              <a:t>填写相应单据后汇总填制</a:t>
            </a:r>
            <a:r>
              <a:rPr lang="en-US" altLang="zh-CN" sz="1100" dirty="0" smtClean="0">
                <a:latin typeface="华文仿宋" pitchFamily="2" charset="-122"/>
                <a:ea typeface="华文仿宋" pitchFamily="2" charset="-122"/>
              </a:rPr>
              <a:t>《</a:t>
            </a:r>
            <a:r>
              <a:rPr lang="zh-CN" altLang="en-US" sz="1100" dirty="0" smtClean="0">
                <a:latin typeface="华文仿宋" pitchFamily="2" charset="-122"/>
                <a:ea typeface="华文仿宋" pitchFamily="2" charset="-122"/>
              </a:rPr>
              <a:t>中山大学新华学院科研经费报销单 </a:t>
            </a:r>
            <a:r>
              <a:rPr lang="en-US" altLang="zh-CN" sz="1100" dirty="0" smtClean="0">
                <a:latin typeface="华文仿宋" pitchFamily="2" charset="-122"/>
                <a:ea typeface="华文仿宋" pitchFamily="2" charset="-122"/>
              </a:rPr>
              <a:t>》</a:t>
            </a:r>
            <a:endParaRPr lang="en-US" altLang="zh-CN" sz="1100" dirty="0" smtClean="0">
              <a:latin typeface="华文仿宋" pitchFamily="2" charset="-122"/>
              <a:ea typeface="华文仿宋" pitchFamily="2" charset="-122"/>
            </a:endParaRPr>
          </a:p>
        </p:txBody>
      </p:sp>
      <p:sp>
        <p:nvSpPr>
          <p:cNvPr id="5" name="Line 16"/>
          <p:cNvSpPr>
            <a:spLocks noChangeShapeType="1"/>
          </p:cNvSpPr>
          <p:nvPr/>
        </p:nvSpPr>
        <p:spPr bwMode="auto">
          <a:xfrm>
            <a:off x="4500562" y="4429132"/>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6" name="AutoShape 5"/>
          <p:cNvSpPr>
            <a:spLocks noChangeArrowheads="1"/>
          </p:cNvSpPr>
          <p:nvPr/>
        </p:nvSpPr>
        <p:spPr bwMode="auto">
          <a:xfrm rot="10800000">
            <a:off x="1857356" y="3714752"/>
            <a:ext cx="6000792" cy="1143008"/>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zh-CN" altLang="en-US" sz="1200" dirty="0">
              <a:latin typeface="微软雅黑" pitchFamily="34" charset="-122"/>
              <a:ea typeface="微软雅黑" pitchFamily="34" charset="-122"/>
            </a:endParaRPr>
          </a:p>
        </p:txBody>
      </p:sp>
      <p:sp>
        <p:nvSpPr>
          <p:cNvPr id="7" name="AutoShape 4"/>
          <p:cNvSpPr>
            <a:spLocks noChangeArrowheads="1"/>
          </p:cNvSpPr>
          <p:nvPr/>
        </p:nvSpPr>
        <p:spPr bwMode="auto">
          <a:xfrm rot="10800000">
            <a:off x="2143108" y="3857628"/>
            <a:ext cx="5429288" cy="857256"/>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r>
              <a:rPr lang="zh-CN" altLang="en-US" sz="1400" b="1" u="sng" dirty="0" smtClean="0">
                <a:latin typeface="华文仿宋" pitchFamily="2" charset="-122"/>
                <a:ea typeface="华文仿宋" pitchFamily="2" charset="-122"/>
              </a:rPr>
              <a:t>审批</a:t>
            </a:r>
            <a:r>
              <a:rPr lang="zh-CN" altLang="en-US" sz="900" dirty="0" smtClean="0">
                <a:latin typeface="华文仿宋" pitchFamily="2" charset="-122"/>
                <a:ea typeface="华文仿宋" pitchFamily="2" charset="-122"/>
              </a:rPr>
              <a:t>：</a:t>
            </a:r>
            <a:r>
              <a:rPr lang="en-US" sz="900" dirty="0" smtClean="0"/>
              <a:t>1.</a:t>
            </a:r>
            <a:r>
              <a:rPr lang="zh-CN" altLang="en-US" sz="900" dirty="0" smtClean="0"/>
              <a:t>一次性开支不足</a:t>
            </a:r>
            <a:r>
              <a:rPr lang="en-US" sz="900" dirty="0" smtClean="0"/>
              <a:t>2000</a:t>
            </a:r>
            <a:r>
              <a:rPr lang="zh-CN" altLang="en-US" sz="900" dirty="0" smtClean="0"/>
              <a:t>元的，由项目负责人</a:t>
            </a:r>
            <a:r>
              <a:rPr lang="zh-CN" altLang="en-US" sz="900" dirty="0" smtClean="0"/>
              <a:t>审批</a:t>
            </a:r>
            <a:r>
              <a:rPr lang="zh-CN" altLang="en-US" sz="900" dirty="0" smtClean="0"/>
              <a:t>。</a:t>
            </a:r>
            <a:endParaRPr lang="zh-CN" altLang="en-US" sz="900" dirty="0" smtClean="0"/>
          </a:p>
          <a:p>
            <a:r>
              <a:rPr lang="en-US" sz="900" dirty="0" smtClean="0"/>
              <a:t>                2.</a:t>
            </a:r>
            <a:r>
              <a:rPr lang="zh-CN" altLang="en-US" sz="900" dirty="0" smtClean="0"/>
              <a:t>一次性开支在</a:t>
            </a:r>
            <a:r>
              <a:rPr lang="en-US" sz="900" dirty="0" smtClean="0"/>
              <a:t>2000</a:t>
            </a:r>
            <a:r>
              <a:rPr lang="zh-CN" altLang="en-US" sz="900" dirty="0" smtClean="0"/>
              <a:t>元以上、不足</a:t>
            </a:r>
            <a:r>
              <a:rPr lang="en-US" sz="900" dirty="0" smtClean="0"/>
              <a:t>10000</a:t>
            </a:r>
            <a:r>
              <a:rPr lang="zh-CN" altLang="en-US" sz="900" dirty="0" smtClean="0"/>
              <a:t>元的，项目负责人签署意见，由经办人报送</a:t>
            </a:r>
            <a:endParaRPr lang="en-US" altLang="zh-CN" sz="900" dirty="0" smtClean="0"/>
          </a:p>
          <a:p>
            <a:r>
              <a:rPr lang="en-US" altLang="zh-CN" sz="900" dirty="0" smtClean="0"/>
              <a:t>                 </a:t>
            </a:r>
            <a:r>
              <a:rPr lang="zh-CN" altLang="en-US" sz="900" dirty="0" smtClean="0"/>
              <a:t>“创新强校工程”工作小组审核，经分管教学的院领导</a:t>
            </a:r>
            <a:r>
              <a:rPr lang="zh-CN" altLang="en-US" sz="900" dirty="0" smtClean="0"/>
              <a:t>审批。</a:t>
            </a:r>
            <a:endParaRPr lang="zh-CN" altLang="en-US" sz="900" dirty="0" smtClean="0"/>
          </a:p>
          <a:p>
            <a:r>
              <a:rPr lang="en-US" sz="900" dirty="0" smtClean="0"/>
              <a:t>                3.</a:t>
            </a:r>
            <a:r>
              <a:rPr lang="zh-CN" altLang="en-US" sz="900" dirty="0" smtClean="0"/>
              <a:t>一次性开支在</a:t>
            </a:r>
            <a:r>
              <a:rPr lang="en-US" sz="900" dirty="0" smtClean="0"/>
              <a:t>10000</a:t>
            </a:r>
            <a:r>
              <a:rPr lang="zh-CN" altLang="en-US" sz="900" dirty="0" smtClean="0"/>
              <a:t>元以上（含</a:t>
            </a:r>
            <a:r>
              <a:rPr lang="en-US" sz="900" dirty="0" smtClean="0"/>
              <a:t>10000</a:t>
            </a:r>
            <a:r>
              <a:rPr lang="zh-CN" altLang="en-US" sz="900" dirty="0" smtClean="0"/>
              <a:t>元）的，项目负责人签署意见，由经办人报送</a:t>
            </a:r>
            <a:endParaRPr lang="en-US" altLang="zh-CN" sz="900" dirty="0" smtClean="0"/>
          </a:p>
          <a:p>
            <a:r>
              <a:rPr lang="en-US" altLang="zh-CN" sz="900" dirty="0" smtClean="0"/>
              <a:t>                 </a:t>
            </a:r>
            <a:r>
              <a:rPr lang="zh-CN" altLang="en-US" sz="900" dirty="0" smtClean="0"/>
              <a:t>“创新强校工程”工作小组和分管教学的院领导审核，报院长</a:t>
            </a:r>
            <a:r>
              <a:rPr lang="zh-CN" altLang="en-US" sz="900" dirty="0" smtClean="0"/>
              <a:t>审批。</a:t>
            </a:r>
            <a:endParaRPr lang="zh-CN" altLang="en-US" sz="900" dirty="0">
              <a:latin typeface="华文仿宋" pitchFamily="2" charset="-122"/>
              <a:ea typeface="华文仿宋" pitchFamily="2" charset="-122"/>
            </a:endParaRPr>
          </a:p>
        </p:txBody>
      </p:sp>
      <p:sp>
        <p:nvSpPr>
          <p:cNvPr id="8" name="Line 16"/>
          <p:cNvSpPr>
            <a:spLocks noChangeShapeType="1"/>
          </p:cNvSpPr>
          <p:nvPr/>
        </p:nvSpPr>
        <p:spPr bwMode="auto">
          <a:xfrm>
            <a:off x="4643438" y="3286124"/>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9" name="AutoShape 5"/>
          <p:cNvSpPr>
            <a:spLocks noChangeArrowheads="1"/>
          </p:cNvSpPr>
          <p:nvPr/>
        </p:nvSpPr>
        <p:spPr bwMode="auto">
          <a:xfrm rot="10800000">
            <a:off x="2500298" y="1785926"/>
            <a:ext cx="4214842"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r>
              <a:rPr lang="zh-CN" altLang="en-US" sz="1100" b="1" dirty="0" smtClean="0">
                <a:latin typeface="华文仿宋" pitchFamily="2" charset="-122"/>
                <a:ea typeface="华文仿宋" pitchFamily="2" charset="-122"/>
              </a:rPr>
              <a:t>开支范围</a:t>
            </a:r>
            <a:r>
              <a:rPr lang="en-US" altLang="zh-CN" sz="1100" b="1" dirty="0" smtClean="0">
                <a:latin typeface="华文仿宋" pitchFamily="2" charset="-122"/>
                <a:ea typeface="华文仿宋" pitchFamily="2" charset="-122"/>
              </a:rPr>
              <a:t>:</a:t>
            </a:r>
            <a:r>
              <a:rPr lang="zh-CN" altLang="en-US" sz="1100" b="1" dirty="0" smtClean="0">
                <a:latin typeface="华文仿宋" pitchFamily="2" charset="-122"/>
                <a:ea typeface="华文仿宋" pitchFamily="2" charset="-122"/>
              </a:rPr>
              <a:t>人才引进与培养经费、设备购置费、评审管理费及业务费</a:t>
            </a:r>
            <a:endParaRPr lang="en-US" altLang="zh-CN" sz="1100" b="1" dirty="0" smtClean="0">
              <a:latin typeface="华文仿宋" pitchFamily="2" charset="-122"/>
              <a:ea typeface="华文仿宋" pitchFamily="2" charset="-122"/>
            </a:endParaRPr>
          </a:p>
          <a:p>
            <a:pPr algn="ctr"/>
            <a:r>
              <a:rPr lang="zh-CN" altLang="en-US" sz="1100" b="1" dirty="0" smtClean="0">
                <a:latin typeface="华文仿宋" pitchFamily="2" charset="-122"/>
                <a:ea typeface="华文仿宋" pitchFamily="2" charset="-122"/>
              </a:rPr>
              <a:t>（详见附表）</a:t>
            </a:r>
          </a:p>
        </p:txBody>
      </p:sp>
      <p:sp>
        <p:nvSpPr>
          <p:cNvPr id="10" name="AutoShape 8"/>
          <p:cNvSpPr>
            <a:spLocks noChangeArrowheads="1"/>
          </p:cNvSpPr>
          <p:nvPr/>
        </p:nvSpPr>
        <p:spPr bwMode="auto">
          <a:xfrm>
            <a:off x="2786050" y="1285860"/>
            <a:ext cx="3500462" cy="571505"/>
          </a:xfrm>
          <a:prstGeom prst="roundRect">
            <a:avLst>
              <a:gd name="adj" fmla="val 24375"/>
            </a:avLst>
          </a:prstGeom>
          <a:solidFill>
            <a:srgbClr val="C8B4C8"/>
          </a:solidFill>
          <a:ln w="9525">
            <a:noFill/>
            <a:round/>
            <a:headEnd/>
            <a:tailEnd/>
          </a:ln>
        </p:spPr>
        <p:txBody>
          <a:bodyPr wrap="none" anchor="ctr"/>
          <a:lstStyle/>
          <a:p>
            <a:pPr algn="ctr"/>
            <a:r>
              <a:rPr lang="zh-CN" altLang="en-US" sz="1400" b="1" dirty="0" smtClean="0">
                <a:latin typeface="微软雅黑" pitchFamily="34" charset="-122"/>
                <a:ea typeface="微软雅黑" pitchFamily="34" charset="-122"/>
              </a:rPr>
              <a:t>“创新强校工程”报销</a:t>
            </a:r>
            <a:endParaRPr lang="en-US" altLang="zh-CN" sz="1400" b="1" dirty="0" smtClean="0">
              <a:latin typeface="微软雅黑" pitchFamily="34" charset="-122"/>
              <a:ea typeface="微软雅黑" pitchFamily="34" charset="-122"/>
            </a:endParaRPr>
          </a:p>
          <a:p>
            <a:pPr algn="ctr"/>
            <a:r>
              <a:rPr lang="zh-CN" altLang="en-US" sz="1100" dirty="0" smtClean="0">
                <a:latin typeface="华文仿宋" pitchFamily="2" charset="-122"/>
                <a:ea typeface="华文仿宋" pitchFamily="2" charset="-122"/>
              </a:rPr>
              <a:t>适用于 “创新强校工程”专项资金</a:t>
            </a:r>
            <a:endParaRPr lang="zh-CN" altLang="en-US" sz="1100" dirty="0">
              <a:latin typeface="华文仿宋" pitchFamily="2" charset="-122"/>
              <a:ea typeface="华文仿宋" pitchFamily="2" charset="-122"/>
            </a:endParaRPr>
          </a:p>
        </p:txBody>
      </p:sp>
      <p:sp>
        <p:nvSpPr>
          <p:cNvPr id="11" name="AutoShape 10"/>
          <p:cNvSpPr>
            <a:spLocks noChangeArrowheads="1"/>
          </p:cNvSpPr>
          <p:nvPr/>
        </p:nvSpPr>
        <p:spPr bwMode="auto">
          <a:xfrm>
            <a:off x="3214678" y="6072206"/>
            <a:ext cx="3143272" cy="500066"/>
          </a:xfrm>
          <a:prstGeom prst="roundRect">
            <a:avLst>
              <a:gd name="adj" fmla="val 22537"/>
            </a:avLst>
          </a:prstGeom>
          <a:solidFill>
            <a:srgbClr val="164374"/>
          </a:solidFill>
          <a:ln>
            <a:noFill/>
          </a:ln>
        </p:spPr>
        <p:txBody>
          <a:bodyPr wrap="none" anchor="ctr"/>
          <a:lstStyle/>
          <a:p>
            <a:pPr algn="ctr"/>
            <a:r>
              <a:rPr lang="zh-CN" altLang="en-US" sz="1000" b="1" dirty="0" smtClean="0">
                <a:solidFill>
                  <a:schemeClr val="bg1"/>
                </a:solidFill>
                <a:latin typeface="微软雅黑" pitchFamily="34" charset="-122"/>
                <a:ea typeface="经典繁仿黑"/>
              </a:rPr>
              <a:t>转账：通过网银转账支付，一般不使用现金</a:t>
            </a:r>
            <a:endParaRPr lang="en-US" altLang="zh-CN" sz="1000" b="1" dirty="0" smtClean="0">
              <a:solidFill>
                <a:schemeClr val="bg1"/>
              </a:solidFill>
              <a:latin typeface="微软雅黑" pitchFamily="34" charset="-122"/>
              <a:ea typeface="经典繁仿黑"/>
            </a:endParaRPr>
          </a:p>
          <a:p>
            <a:pPr algn="ctr"/>
            <a:r>
              <a:rPr lang="zh-CN" altLang="en-US" sz="1000" b="1" dirty="0" smtClean="0">
                <a:solidFill>
                  <a:schemeClr val="bg1"/>
                </a:solidFill>
                <a:latin typeface="微软雅黑" pitchFamily="34" charset="-122"/>
                <a:ea typeface="经典繁仿黑"/>
              </a:rPr>
              <a:t>（金额超</a:t>
            </a:r>
            <a:r>
              <a:rPr lang="en-US" altLang="zh-CN" sz="1000" b="1" dirty="0" smtClean="0">
                <a:solidFill>
                  <a:schemeClr val="bg1"/>
                </a:solidFill>
                <a:latin typeface="微软雅黑" pitchFamily="34" charset="-122"/>
                <a:ea typeface="经典繁仿黑"/>
              </a:rPr>
              <a:t>1000</a:t>
            </a:r>
            <a:r>
              <a:rPr lang="zh-CN" altLang="en-US" sz="1000" b="1" dirty="0" smtClean="0">
                <a:solidFill>
                  <a:schemeClr val="bg1"/>
                </a:solidFill>
                <a:latin typeface="微软雅黑" pitchFamily="34" charset="-122"/>
                <a:ea typeface="经典繁仿黑"/>
              </a:rPr>
              <a:t>元的通过对公转账；</a:t>
            </a:r>
            <a:endParaRPr lang="en-US" altLang="zh-CN" sz="1000" b="1" dirty="0" smtClean="0">
              <a:solidFill>
                <a:schemeClr val="bg1"/>
              </a:solidFill>
              <a:latin typeface="微软雅黑" pitchFamily="34" charset="-122"/>
              <a:ea typeface="经典繁仿黑"/>
            </a:endParaRPr>
          </a:p>
          <a:p>
            <a:pPr algn="ctr"/>
            <a:r>
              <a:rPr lang="zh-CN" altLang="en-US" sz="1000" b="1" dirty="0" smtClean="0">
                <a:solidFill>
                  <a:schemeClr val="bg1"/>
                </a:solidFill>
                <a:latin typeface="微软雅黑" pitchFamily="34" charset="-122"/>
                <a:ea typeface="经典繁仿黑"/>
              </a:rPr>
              <a:t>金额低于</a:t>
            </a:r>
            <a:r>
              <a:rPr lang="en-US" altLang="zh-CN" sz="1000" b="1" dirty="0" smtClean="0">
                <a:solidFill>
                  <a:schemeClr val="bg1"/>
                </a:solidFill>
                <a:latin typeface="微软雅黑" pitchFamily="34" charset="-122"/>
                <a:ea typeface="经典繁仿黑"/>
              </a:rPr>
              <a:t>1000</a:t>
            </a:r>
            <a:r>
              <a:rPr lang="zh-CN" altLang="en-US" sz="1000" b="1" dirty="0" smtClean="0">
                <a:solidFill>
                  <a:schemeClr val="bg1"/>
                </a:solidFill>
                <a:latin typeface="微软雅黑" pitchFamily="34" charset="-122"/>
                <a:ea typeface="经典繁仿黑"/>
              </a:rPr>
              <a:t>元的转入领款人工商银行账户））</a:t>
            </a:r>
            <a:endParaRPr lang="zh-CN" altLang="en-US" sz="1000" b="1" dirty="0">
              <a:solidFill>
                <a:schemeClr val="bg1"/>
              </a:solidFill>
              <a:latin typeface="微软雅黑" pitchFamily="34" charset="-122"/>
              <a:ea typeface="经典繁仿黑"/>
            </a:endParaRPr>
          </a:p>
        </p:txBody>
      </p:sp>
      <p:sp>
        <p:nvSpPr>
          <p:cNvPr id="12" name="Line 17"/>
          <p:cNvSpPr>
            <a:spLocks noChangeShapeType="1"/>
          </p:cNvSpPr>
          <p:nvPr/>
        </p:nvSpPr>
        <p:spPr bwMode="auto">
          <a:xfrm>
            <a:off x="4643438" y="571501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13" name="AutoShape 10"/>
          <p:cNvSpPr>
            <a:spLocks noChangeArrowheads="1"/>
          </p:cNvSpPr>
          <p:nvPr/>
        </p:nvSpPr>
        <p:spPr bwMode="auto">
          <a:xfrm>
            <a:off x="3286116" y="5214950"/>
            <a:ext cx="2786082" cy="571504"/>
          </a:xfrm>
          <a:prstGeom prst="roundRect">
            <a:avLst>
              <a:gd name="adj" fmla="val 22537"/>
            </a:avLst>
          </a:prstGeom>
          <a:solidFill>
            <a:srgbClr val="C8B4C8"/>
          </a:solidFill>
          <a:ln>
            <a:noFill/>
          </a:ln>
        </p:spPr>
        <p:txBody>
          <a:bodyPr wrap="none" anchor="ctr"/>
          <a:lstStyle/>
          <a:p>
            <a:pPr algn="ctr">
              <a:lnSpc>
                <a:spcPct val="120000"/>
              </a:lnSpc>
            </a:pPr>
            <a:r>
              <a:rPr lang="zh-CN" altLang="en-US" sz="1100" dirty="0" smtClean="0">
                <a:latin typeface="微软雅黑" pitchFamily="34" charset="-122"/>
                <a:ea typeface="微软雅黑" pitchFamily="34" charset="-122"/>
              </a:rPr>
              <a:t>持以上凭据到财务部报账，</a:t>
            </a:r>
            <a:endParaRPr lang="en-US" altLang="zh-CN" sz="1100" dirty="0" smtClean="0">
              <a:latin typeface="微软雅黑" pitchFamily="34" charset="-122"/>
              <a:ea typeface="微软雅黑" pitchFamily="34" charset="-122"/>
            </a:endParaRPr>
          </a:p>
          <a:p>
            <a:pPr algn="ctr">
              <a:lnSpc>
                <a:spcPct val="120000"/>
              </a:lnSpc>
            </a:pPr>
            <a:r>
              <a:rPr lang="zh-CN" altLang="en-US" sz="1100" b="1" dirty="0" smtClean="0">
                <a:latin typeface="微软雅黑" pitchFamily="34" charset="-122"/>
                <a:ea typeface="微软雅黑" pitchFamily="34" charset="-122"/>
              </a:rPr>
              <a:t>在“创新强校工程”专项资金开支</a:t>
            </a:r>
            <a:r>
              <a:rPr lang="zh-CN" altLang="en-US" sz="1100" dirty="0" smtClean="0">
                <a:latin typeface="微软雅黑" pitchFamily="34" charset="-122"/>
                <a:ea typeface="微软雅黑" pitchFamily="34" charset="-122"/>
              </a:rPr>
              <a:t>。</a:t>
            </a:r>
            <a:endParaRPr lang="en-US" altLang="zh-CN" sz="1100" dirty="0" smtClean="0">
              <a:latin typeface="微软雅黑" pitchFamily="34" charset="-122"/>
              <a:ea typeface="微软雅黑" pitchFamily="34" charset="-122"/>
            </a:endParaRPr>
          </a:p>
        </p:txBody>
      </p:sp>
      <p:sp>
        <p:nvSpPr>
          <p:cNvPr id="14" name="AutoShape 10"/>
          <p:cNvSpPr>
            <a:spLocks noChangeArrowheads="1"/>
          </p:cNvSpPr>
          <p:nvPr/>
        </p:nvSpPr>
        <p:spPr bwMode="auto">
          <a:xfrm>
            <a:off x="2643174" y="285728"/>
            <a:ext cx="3786214" cy="500066"/>
          </a:xfrm>
          <a:prstGeom prst="roundRect">
            <a:avLst>
              <a:gd name="adj" fmla="val 22537"/>
            </a:avLst>
          </a:prstGeom>
          <a:solidFill>
            <a:srgbClr val="003300"/>
          </a:solidFill>
          <a:ln>
            <a:noFill/>
          </a:ln>
        </p:spPr>
        <p:txBody>
          <a:bodyPr wrap="none" anchor="ctr"/>
          <a:lstStyle/>
          <a:p>
            <a:pPr algn="ctr"/>
            <a:r>
              <a:rPr lang="zh-CN" altLang="en-US" sz="2400" b="1" dirty="0" smtClean="0">
                <a:solidFill>
                  <a:schemeClr val="bg1"/>
                </a:solidFill>
                <a:latin typeface="黑体" pitchFamily="49" charset="-122"/>
                <a:ea typeface="黑体" pitchFamily="49" charset="-122"/>
              </a:rPr>
              <a:t>“创新强校工程”报账流程</a:t>
            </a:r>
            <a:endParaRPr lang="zh-CN" altLang="en-US" sz="2400" b="1" dirty="0">
              <a:solidFill>
                <a:schemeClr val="bg1"/>
              </a:solidFill>
              <a:latin typeface="黑体" pitchFamily="49" charset="-122"/>
              <a:ea typeface="黑体" pitchFamily="49"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428596" y="642918"/>
          <a:ext cx="8429683" cy="6018804"/>
        </p:xfrm>
        <a:graphic>
          <a:graphicData uri="http://schemas.openxmlformats.org/drawingml/2006/table">
            <a:tbl>
              <a:tblPr/>
              <a:tblGrid>
                <a:gridCol w="403658"/>
                <a:gridCol w="470935"/>
                <a:gridCol w="491843"/>
                <a:gridCol w="2987648"/>
                <a:gridCol w="1896134"/>
                <a:gridCol w="2179465"/>
              </a:tblGrid>
              <a:tr h="338379">
                <a:tc>
                  <a:txBody>
                    <a:bodyPr/>
                    <a:lstStyle/>
                    <a:p>
                      <a:pPr algn="just">
                        <a:spcAft>
                          <a:spcPts val="0"/>
                        </a:spcAft>
                      </a:pPr>
                      <a:r>
                        <a:rPr lang="zh-CN" sz="800" b="1" kern="100" dirty="0" smtClean="0">
                          <a:latin typeface="+mn-ea"/>
                          <a:ea typeface="+mn-ea"/>
                          <a:cs typeface="Times New Roman"/>
                        </a:rPr>
                        <a:t>项目</a:t>
                      </a:r>
                      <a:r>
                        <a:rPr lang="zh-CN" altLang="en-US" sz="800" b="1" kern="100" dirty="0" smtClean="0">
                          <a:latin typeface="+mn-ea"/>
                          <a:ea typeface="+mn-ea"/>
                          <a:cs typeface="Times New Roman"/>
                        </a:rPr>
                        <a:t>名称</a:t>
                      </a:r>
                      <a:r>
                        <a:rPr lang="zh-CN" sz="800" b="1" kern="100" dirty="0" smtClean="0">
                          <a:latin typeface="+mn-ea"/>
                          <a:ea typeface="+mn-ea"/>
                          <a:cs typeface="Times New Roman"/>
                        </a:rPr>
                        <a:t> </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8B4C8"/>
                    </a:solidFill>
                  </a:tcPr>
                </a:tc>
                <a:tc>
                  <a:txBody>
                    <a:bodyPr/>
                    <a:lstStyle/>
                    <a:p>
                      <a:r>
                        <a:rPr lang="zh-CN" altLang="en-US" sz="800" b="1" kern="100" dirty="0" smtClean="0">
                          <a:latin typeface="+mn-ea"/>
                          <a:ea typeface="+mn-ea"/>
                          <a:cs typeface="Times New Roman"/>
                        </a:rPr>
                        <a:t>相关管理规定</a:t>
                      </a:r>
                      <a:endParaRPr lang="zh-CN" sz="800" b="1"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8B4C8"/>
                    </a:solidFill>
                  </a:tcPr>
                </a:tc>
                <a:tc gridSpan="2">
                  <a:txBody>
                    <a:bodyPr/>
                    <a:lstStyle/>
                    <a:p>
                      <a:r>
                        <a:rPr lang="zh-CN" altLang="en-US" sz="800" b="1" kern="100" dirty="0" smtClean="0">
                          <a:latin typeface="+mn-ea"/>
                          <a:ea typeface="+mn-ea"/>
                          <a:cs typeface="Times New Roman"/>
                        </a:rPr>
                        <a:t>支出范围</a:t>
                      </a:r>
                      <a:r>
                        <a:rPr lang="en-US" altLang="zh-CN" sz="800" b="1" kern="100" dirty="0" smtClean="0">
                          <a:latin typeface="+mn-ea"/>
                          <a:ea typeface="+mn-ea"/>
                          <a:cs typeface="Times New Roman"/>
                        </a:rPr>
                        <a:t>《</a:t>
                      </a:r>
                      <a:r>
                        <a:rPr lang="zh-CN" altLang="en-US" sz="800" b="1" kern="100" dirty="0" smtClean="0">
                          <a:latin typeface="+mn-ea"/>
                          <a:ea typeface="+mn-ea"/>
                          <a:cs typeface="Times New Roman"/>
                        </a:rPr>
                        <a:t>中山大学新华学院“创新强校工程”专项资金管理办法实施细则</a:t>
                      </a:r>
                      <a:r>
                        <a:rPr lang="en-US" altLang="zh-CN" sz="800" b="1" kern="100" dirty="0" smtClean="0">
                          <a:latin typeface="+mn-ea"/>
                          <a:ea typeface="+mn-ea"/>
                          <a:cs typeface="Times New Roman"/>
                        </a:rPr>
                        <a:t>》</a:t>
                      </a:r>
                      <a:r>
                        <a:rPr lang="zh-CN" altLang="en-US" sz="800" b="1" kern="100" dirty="0" smtClean="0">
                          <a:latin typeface="+mn-ea"/>
                          <a:ea typeface="+mn-ea"/>
                          <a:cs typeface="Times New Roman"/>
                        </a:rPr>
                        <a:t>第三章第八条</a:t>
                      </a:r>
                      <a:endParaRPr lang="zh-CN" sz="800" b="1"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8B4C8"/>
                    </a:solidFill>
                  </a:tcPr>
                </a:tc>
                <a:tc hMerge="1">
                  <a:txBody>
                    <a:bodyPr/>
                    <a:lstStyle/>
                    <a:p>
                      <a:endParaRPr lang="zh-CN" altLang="en-US"/>
                    </a:p>
                  </a:txBody>
                  <a:tcPr/>
                </a:tc>
                <a:tc>
                  <a:txBody>
                    <a:bodyPr/>
                    <a:lstStyle/>
                    <a:p>
                      <a:pPr algn="ctr">
                        <a:spcAft>
                          <a:spcPts val="0"/>
                        </a:spcAft>
                      </a:pPr>
                      <a:r>
                        <a:rPr lang="zh-CN" altLang="en-US" sz="800" b="1" kern="100" dirty="0" smtClean="0">
                          <a:latin typeface="+mn-ea"/>
                          <a:ea typeface="+mn-ea"/>
                          <a:cs typeface="Times New Roman"/>
                        </a:rPr>
                        <a:t>填制相应报账单据</a:t>
                      </a:r>
                      <a:endParaRPr lang="en-US" altLang="zh-CN" sz="800" b="1" kern="100" dirty="0" smtClean="0">
                        <a:latin typeface="+mn-ea"/>
                        <a:ea typeface="+mn-ea"/>
                        <a:cs typeface="Times New Roman"/>
                      </a:endParaRPr>
                    </a:p>
                    <a:p>
                      <a:pPr algn="ctr">
                        <a:spcAft>
                          <a:spcPts val="0"/>
                        </a:spcAft>
                      </a:pPr>
                      <a:r>
                        <a:rPr lang="zh-CN" altLang="en-US" sz="800" b="1" kern="100" dirty="0" smtClean="0">
                          <a:latin typeface="+mn-ea"/>
                          <a:ea typeface="+mn-ea"/>
                          <a:cs typeface="Times New Roman"/>
                        </a:rPr>
                        <a:t>（可在相应管理部门网页下载打印）</a:t>
                      </a:r>
                      <a:endParaRPr lang="zh-CN" sz="800" b="1" kern="100" dirty="0">
                        <a:latin typeface="+mn-ea"/>
                        <a:ea typeface="+mn-ea"/>
                        <a:cs typeface="Times New Roman"/>
                      </a:endParaRPr>
                    </a:p>
                  </a:txBody>
                  <a:tcPr marL="72000" marR="72000" marT="360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8B4C8"/>
                    </a:solidFill>
                  </a:tcPr>
                </a:tc>
                <a:tc>
                  <a:txBody>
                    <a:bodyPr/>
                    <a:lstStyle/>
                    <a:p>
                      <a:pPr algn="just">
                        <a:spcAft>
                          <a:spcPts val="0"/>
                        </a:spcAft>
                      </a:pPr>
                      <a:r>
                        <a:rPr lang="zh-CN" sz="800" b="1" kern="100" dirty="0">
                          <a:latin typeface="+mn-ea"/>
                          <a:ea typeface="+mn-ea"/>
                          <a:cs typeface="Times New Roman"/>
                        </a:rPr>
                        <a:t>报销凭证要求（每张票据背面需经办人及</a:t>
                      </a:r>
                      <a:r>
                        <a:rPr lang="zh-CN" sz="800" b="1" kern="100" dirty="0" smtClean="0">
                          <a:latin typeface="+mn-ea"/>
                          <a:ea typeface="+mn-ea"/>
                          <a:cs typeface="Times New Roman"/>
                        </a:rPr>
                        <a:t>课题</a:t>
                      </a:r>
                      <a:r>
                        <a:rPr lang="zh-CN" altLang="en-US" sz="800" b="1" kern="100" dirty="0" smtClean="0">
                          <a:latin typeface="+mn-ea"/>
                          <a:ea typeface="+mn-ea"/>
                          <a:cs typeface="Times New Roman"/>
                        </a:rPr>
                        <a:t>负责人签字</a:t>
                      </a:r>
                      <a:r>
                        <a:rPr lang="en-US" altLang="zh-CN" sz="800" b="1" kern="100" dirty="0" smtClean="0">
                          <a:latin typeface="+mn-ea"/>
                          <a:ea typeface="+mn-ea"/>
                          <a:cs typeface="Times New Roman"/>
                        </a:rPr>
                        <a:t>;</a:t>
                      </a:r>
                      <a:r>
                        <a:rPr lang="zh-CN" altLang="en-US" sz="800" b="1" kern="100" dirty="0" smtClean="0">
                          <a:latin typeface="+mn-ea"/>
                          <a:ea typeface="+mn-ea"/>
                          <a:cs typeface="Times New Roman"/>
                        </a:rPr>
                        <a:t>票据报销有效期为一年</a:t>
                      </a:r>
                      <a:r>
                        <a:rPr lang="en-US" altLang="zh-CN" sz="800" b="1" kern="100" dirty="0" smtClean="0">
                          <a:latin typeface="+mn-ea"/>
                          <a:ea typeface="+mn-ea"/>
                          <a:cs typeface="Times New Roman"/>
                        </a:rPr>
                        <a:t>,</a:t>
                      </a:r>
                      <a:r>
                        <a:rPr lang="zh-CN" altLang="en-US" sz="800" b="1" kern="100" dirty="0" smtClean="0">
                          <a:latin typeface="+mn-ea"/>
                          <a:ea typeface="+mn-ea"/>
                          <a:cs typeface="Times New Roman"/>
                        </a:rPr>
                        <a:t>以报账当日为基准日往前计算一年）</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8B4C8"/>
                    </a:solidFill>
                  </a:tcPr>
                </a:tc>
              </a:tr>
              <a:tr h="287496">
                <a:tc rowSpan="15">
                  <a:txBody>
                    <a:bodyPr/>
                    <a:lstStyle/>
                    <a:p>
                      <a:pPr algn="just">
                        <a:spcAft>
                          <a:spcPts val="0"/>
                        </a:spcAft>
                      </a:pPr>
                      <a:r>
                        <a:rPr lang="en-US" sz="800" kern="100" dirty="0">
                          <a:latin typeface="+mn-ea"/>
                          <a:ea typeface="+mn-ea"/>
                          <a:cs typeface="Times New Roman"/>
                        </a:rPr>
                        <a:t>“</a:t>
                      </a:r>
                      <a:r>
                        <a:rPr lang="zh-CN" sz="800" kern="100" dirty="0">
                          <a:latin typeface="+mn-ea"/>
                          <a:ea typeface="+mn-ea"/>
                          <a:cs typeface="Times New Roman"/>
                        </a:rPr>
                        <a:t>创新强校工程</a:t>
                      </a:r>
                      <a:r>
                        <a:rPr lang="en-US" sz="800" kern="100" dirty="0">
                          <a:latin typeface="+mn-ea"/>
                          <a:ea typeface="+mn-ea"/>
                          <a:cs typeface="Times New Roman"/>
                        </a:rPr>
                        <a:t>”</a:t>
                      </a:r>
                      <a:r>
                        <a:rPr lang="zh-CN" sz="800" kern="100" dirty="0">
                          <a:latin typeface="+mn-ea"/>
                          <a:ea typeface="+mn-ea"/>
                          <a:cs typeface="Times New Roman"/>
                        </a:rPr>
                        <a:t>专项资金 </a:t>
                      </a:r>
                    </a:p>
                  </a:txBody>
                  <a:tcPr marL="72000" marR="72000" marT="360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rowSpan="15">
                  <a:txBody>
                    <a:bodyPr/>
                    <a:lstStyle/>
                    <a:p>
                      <a:pPr algn="just">
                        <a:spcAft>
                          <a:spcPts val="0"/>
                        </a:spcAft>
                      </a:pPr>
                      <a:r>
                        <a:rPr lang="zh-CN" sz="800" kern="100" dirty="0">
                          <a:latin typeface="+mn-ea"/>
                          <a:ea typeface="+mn-ea"/>
                          <a:cs typeface="Times New Roman"/>
                        </a:rPr>
                        <a:t>《中山大学新华学院“创新强校工程”专项资金管理办法实施细则》，可在学院财务部网页上直接下载打印 </a:t>
                      </a:r>
                    </a:p>
                  </a:txBody>
                  <a:tcPr marL="72000" marR="72000" marT="360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gridSpan="2">
                  <a:txBody>
                    <a:bodyPr/>
                    <a:lstStyle/>
                    <a:p>
                      <a:pPr algn="just">
                        <a:spcAft>
                          <a:spcPts val="0"/>
                        </a:spcAft>
                      </a:pPr>
                      <a:r>
                        <a:rPr lang="zh-CN" sz="800" kern="100" dirty="0">
                          <a:solidFill>
                            <a:srgbClr val="FF0000"/>
                          </a:solidFill>
                          <a:latin typeface="+mn-ea"/>
                          <a:ea typeface="+mn-ea"/>
                          <a:cs typeface="Times New Roman"/>
                        </a:rPr>
                        <a:t>人才引进与培训经费 </a:t>
                      </a:r>
                      <a:r>
                        <a:rPr lang="zh-CN" altLang="en-US" sz="800" kern="100" dirty="0" smtClean="0">
                          <a:latin typeface="+mn-ea"/>
                          <a:ea typeface="+mn-ea"/>
                          <a:cs typeface="Times New Roman"/>
                        </a:rPr>
                        <a:t>：</a:t>
                      </a:r>
                      <a:r>
                        <a:rPr lang="zh-CN" altLang="en-US" sz="800" kern="1200" dirty="0" smtClean="0">
                          <a:solidFill>
                            <a:schemeClr val="tx1"/>
                          </a:solidFill>
                          <a:latin typeface="+mn-ea"/>
                          <a:ea typeface="+mn-ea"/>
                          <a:cs typeface="+mn-cs"/>
                        </a:rPr>
                        <a:t>参照学院规定的引进高层人才以及中青年优秀人才的薪酬、岗位津贴、学术补贴、短期进修培训等标准执行。</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hMerge="1">
                  <a:txBody>
                    <a:bodyPr/>
                    <a:lstStyle/>
                    <a:p>
                      <a:endParaRPr lang="zh-CN" altLang="en-US"/>
                    </a:p>
                  </a:txBody>
                  <a:tcPr/>
                </a:tc>
                <a:tc>
                  <a:txBody>
                    <a:bodyPr/>
                    <a:lstStyle/>
                    <a:p>
                      <a:pPr algn="l"/>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endParaRPr lang="zh-CN" sz="800" kern="10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r h="702914">
                <a:tc vMerge="1">
                  <a:txBody>
                    <a:bodyPr/>
                    <a:lstStyle/>
                    <a:p>
                      <a:endParaRPr lang="zh-CN" altLang="en-US"/>
                    </a:p>
                  </a:txBody>
                  <a:tcPr/>
                </a:tc>
                <a:tc vMerge="1">
                  <a:txBody>
                    <a:bodyPr/>
                    <a:lstStyle/>
                    <a:p>
                      <a:endParaRPr lang="zh-CN" altLang="en-US"/>
                    </a:p>
                  </a:txBody>
                  <a:tcPr/>
                </a:tc>
                <a:tc gridSpan="2">
                  <a:txBody>
                    <a:bodyPr/>
                    <a:lstStyle/>
                    <a:p>
                      <a:pPr algn="just">
                        <a:spcAft>
                          <a:spcPts val="0"/>
                        </a:spcAft>
                      </a:pPr>
                      <a:r>
                        <a:rPr lang="zh-CN" sz="800" kern="100" dirty="0">
                          <a:solidFill>
                            <a:srgbClr val="FF0000"/>
                          </a:solidFill>
                          <a:latin typeface="+mn-ea"/>
                          <a:ea typeface="+mn-ea"/>
                          <a:cs typeface="Times New Roman"/>
                        </a:rPr>
                        <a:t>设备购置费 </a:t>
                      </a:r>
                      <a:r>
                        <a:rPr lang="zh-CN" altLang="en-US" sz="800" kern="100" dirty="0" smtClean="0">
                          <a:latin typeface="+mn-ea"/>
                          <a:ea typeface="+mn-ea"/>
                          <a:cs typeface="Times New Roman"/>
                        </a:rPr>
                        <a:t>：</a:t>
                      </a:r>
                      <a:r>
                        <a:rPr lang="zh-CN" altLang="en-US" sz="800" kern="1200" dirty="0" smtClean="0">
                          <a:solidFill>
                            <a:schemeClr val="tx1"/>
                          </a:solidFill>
                          <a:latin typeface="+mn-ea"/>
                          <a:ea typeface="+mn-ea"/>
                          <a:cs typeface="+mn-cs"/>
                        </a:rPr>
                        <a:t>教学仪器、实验室专用仪器、通讯设备、一般办公设备（打印机、碎纸机、抽湿机、电脑等）、家具（办公桌椅、文件柜等）、软件购置、图书资料（图书、期刊、翻译资料等）等。</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hMerge="1">
                  <a:txBody>
                    <a:bodyPr/>
                    <a:lstStyle/>
                    <a:p>
                      <a:endParaRPr lang="zh-CN" altLang="en-US" sz="800" dirty="0"/>
                    </a:p>
                  </a:txBody>
                  <a:tcPr marL="71755" marR="71755" marT="36195" marB="3619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l">
                        <a:lnSpc>
                          <a:spcPct val="120000"/>
                        </a:lnSpc>
                      </a:pPr>
                      <a:r>
                        <a:rPr lang="zh-CN" altLang="en-US" sz="800" dirty="0" smtClean="0">
                          <a:latin typeface="+mn-ea"/>
                          <a:ea typeface="+mn-ea"/>
                        </a:rPr>
                        <a:t>购买家具</a:t>
                      </a:r>
                      <a:r>
                        <a:rPr lang="en-US" altLang="zh-CN" sz="800" dirty="0" smtClean="0">
                          <a:latin typeface="+mn-ea"/>
                          <a:ea typeface="+mn-ea"/>
                        </a:rPr>
                        <a:t>/</a:t>
                      </a:r>
                      <a:r>
                        <a:rPr lang="zh-CN" altLang="en-US" sz="800" dirty="0" smtClean="0">
                          <a:latin typeface="+mn-ea"/>
                          <a:ea typeface="+mn-ea"/>
                        </a:rPr>
                        <a:t>空调：</a:t>
                      </a:r>
                      <a:r>
                        <a:rPr lang="en-US" altLang="zh-CN" sz="800" dirty="0" smtClean="0">
                          <a:latin typeface="+mn-ea"/>
                          <a:ea typeface="+mn-ea"/>
                        </a:rPr>
                        <a:t>《</a:t>
                      </a:r>
                      <a:r>
                        <a:rPr lang="zh-CN" altLang="en-US" sz="800" dirty="0" smtClean="0">
                          <a:latin typeface="+mn-ea"/>
                          <a:ea typeface="+mn-ea"/>
                        </a:rPr>
                        <a:t>中山大学新华学院家具</a:t>
                      </a:r>
                      <a:r>
                        <a:rPr lang="en-US" altLang="zh-CN" sz="800" dirty="0" smtClean="0">
                          <a:latin typeface="+mn-ea"/>
                          <a:ea typeface="+mn-ea"/>
                        </a:rPr>
                        <a:t>/</a:t>
                      </a:r>
                      <a:r>
                        <a:rPr lang="zh-CN" altLang="en-US" sz="800" dirty="0" smtClean="0">
                          <a:latin typeface="+mn-ea"/>
                          <a:ea typeface="+mn-ea"/>
                        </a:rPr>
                        <a:t>空调申请领购表</a:t>
                      </a:r>
                      <a:r>
                        <a:rPr lang="en-US" altLang="zh-CN" sz="800" dirty="0" smtClean="0">
                          <a:latin typeface="+mn-ea"/>
                          <a:ea typeface="+mn-ea"/>
                        </a:rPr>
                        <a:t>》</a:t>
                      </a:r>
                      <a:endParaRPr lang="zh-CN" altLang="en-US" sz="800" dirty="0" smtClean="0">
                        <a:latin typeface="+mn-ea"/>
                        <a:ea typeface="+mn-ea"/>
                      </a:endParaRPr>
                    </a:p>
                    <a:p>
                      <a:pPr algn="l">
                        <a:lnSpc>
                          <a:spcPct val="120000"/>
                        </a:lnSpc>
                      </a:pPr>
                      <a:r>
                        <a:rPr lang="zh-CN" altLang="en-US" sz="800" dirty="0" smtClean="0">
                          <a:latin typeface="+mn-ea"/>
                          <a:ea typeface="+mn-ea"/>
                        </a:rPr>
                        <a:t>购买电子设备：</a:t>
                      </a:r>
                      <a:r>
                        <a:rPr lang="en-US" altLang="zh-CN" sz="800" dirty="0" smtClean="0">
                          <a:latin typeface="+mn-ea"/>
                          <a:ea typeface="+mn-ea"/>
                        </a:rPr>
                        <a:t>《</a:t>
                      </a:r>
                      <a:r>
                        <a:rPr lang="zh-CN" altLang="en-US" sz="800" dirty="0" smtClean="0">
                          <a:latin typeface="+mn-ea"/>
                          <a:ea typeface="+mn-ea"/>
                        </a:rPr>
                        <a:t>中山大学新华学院教学仪器设备申购审批表</a:t>
                      </a:r>
                      <a:r>
                        <a:rPr lang="en-US" altLang="zh-CN" sz="800" dirty="0" smtClean="0">
                          <a:latin typeface="+mn-ea"/>
                          <a:ea typeface="+mn-ea"/>
                        </a:rPr>
                        <a:t>》</a:t>
                      </a:r>
                      <a:endParaRPr lang="zh-CN" altLang="en-US" sz="800" dirty="0" smtClean="0">
                        <a:latin typeface="+mn-ea"/>
                        <a:ea typeface="+mn-ea"/>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r>
                        <a:rPr lang="zh-CN" altLang="en-US" sz="800" kern="100" dirty="0" smtClean="0">
                          <a:latin typeface="+mn-ea"/>
                          <a:ea typeface="+mn-ea"/>
                          <a:cs typeface="Times New Roman"/>
                        </a:rPr>
                        <a:t>按照</a:t>
                      </a:r>
                      <a:r>
                        <a:rPr lang="en-US" altLang="zh-CN" sz="800" kern="100" dirty="0" smtClean="0">
                          <a:latin typeface="+mn-ea"/>
                          <a:ea typeface="+mn-ea"/>
                          <a:cs typeface="Times New Roman"/>
                        </a:rPr>
                        <a:t>《</a:t>
                      </a:r>
                      <a:r>
                        <a:rPr lang="zh-CN" altLang="en-US" sz="800" kern="100" dirty="0" smtClean="0">
                          <a:latin typeface="+mn-ea"/>
                          <a:ea typeface="+mn-ea"/>
                          <a:cs typeface="Times New Roman"/>
                        </a:rPr>
                        <a:t>中山大学新华学院资产管理办法</a:t>
                      </a:r>
                      <a:r>
                        <a:rPr lang="en-US" altLang="zh-CN" sz="800" kern="100" dirty="0" smtClean="0">
                          <a:latin typeface="+mn-ea"/>
                          <a:ea typeface="+mn-ea"/>
                          <a:cs typeface="Times New Roman"/>
                        </a:rPr>
                        <a:t>》</a:t>
                      </a:r>
                      <a:r>
                        <a:rPr lang="zh-CN" altLang="en-US" sz="800" kern="100" dirty="0" smtClean="0">
                          <a:latin typeface="+mn-ea"/>
                          <a:ea typeface="+mn-ea"/>
                          <a:cs typeface="Times New Roman"/>
                        </a:rPr>
                        <a:t>执行，参照固定资产报账流程报销。</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r h="287496">
                <a:tc vMerge="1">
                  <a:txBody>
                    <a:bodyPr/>
                    <a:lstStyle/>
                    <a:p>
                      <a:endParaRPr lang="zh-CN" altLang="en-US"/>
                    </a:p>
                  </a:txBody>
                  <a:tcPr/>
                </a:tc>
                <a:tc vMerge="1">
                  <a:txBody>
                    <a:bodyPr/>
                    <a:lstStyle/>
                    <a:p>
                      <a:endParaRPr lang="zh-CN" altLang="en-US"/>
                    </a:p>
                  </a:txBody>
                  <a:tcPr/>
                </a:tc>
                <a:tc gridSpan="2">
                  <a:txBody>
                    <a:bodyPr/>
                    <a:lstStyle/>
                    <a:p>
                      <a:pPr algn="just">
                        <a:spcAft>
                          <a:spcPts val="0"/>
                        </a:spcAft>
                      </a:pPr>
                      <a:r>
                        <a:rPr lang="zh-CN" sz="800" kern="100" dirty="0">
                          <a:solidFill>
                            <a:srgbClr val="FF0000"/>
                          </a:solidFill>
                          <a:latin typeface="+mn-ea"/>
                          <a:ea typeface="+mn-ea"/>
                          <a:cs typeface="Times New Roman"/>
                        </a:rPr>
                        <a:t>评审</a:t>
                      </a:r>
                      <a:r>
                        <a:rPr lang="zh-CN" sz="800" kern="100" dirty="0" smtClean="0">
                          <a:solidFill>
                            <a:srgbClr val="FF0000"/>
                          </a:solidFill>
                          <a:latin typeface="+mn-ea"/>
                          <a:ea typeface="+mn-ea"/>
                          <a:cs typeface="Times New Roman"/>
                        </a:rPr>
                        <a:t>管理费</a:t>
                      </a:r>
                      <a:r>
                        <a:rPr lang="zh-CN" altLang="en-US" sz="800" kern="100" dirty="0" smtClean="0">
                          <a:latin typeface="+mn-ea"/>
                          <a:ea typeface="+mn-ea"/>
                          <a:cs typeface="Times New Roman"/>
                        </a:rPr>
                        <a:t>：</a:t>
                      </a:r>
                      <a:r>
                        <a:rPr lang="zh-CN" altLang="en-US" sz="800" kern="1200" dirty="0" smtClean="0">
                          <a:solidFill>
                            <a:schemeClr val="tx1"/>
                          </a:solidFill>
                          <a:latin typeface="+mn-ea"/>
                          <a:ea typeface="+mn-ea"/>
                          <a:cs typeface="+mn-cs"/>
                        </a:rPr>
                        <a:t>学院在开展项目论证、考核、评价、验收等工作所必要的会议费、差旅费、专家劳务费、印刷费、邮电通讯费、交通费、办公用品等。</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hMerge="1">
                  <a:txBody>
                    <a:bodyPr/>
                    <a:lstStyle/>
                    <a:p>
                      <a:endParaRPr lang="zh-CN" altLang="en-US"/>
                    </a:p>
                  </a:txBody>
                  <a:tcPr/>
                </a:tc>
                <a:tc>
                  <a:txBody>
                    <a:bodyPr/>
                    <a:lstStyle/>
                    <a:p>
                      <a:r>
                        <a:rPr lang="en-US" altLang="zh-CN" sz="800" dirty="0" smtClean="0">
                          <a:latin typeface="+mn-ea"/>
                          <a:ea typeface="+mn-ea"/>
                        </a:rPr>
                        <a:t>《</a:t>
                      </a:r>
                      <a:r>
                        <a:rPr lang="zh-CN" altLang="en-US" sz="800" dirty="0" smtClean="0">
                          <a:latin typeface="+mn-ea"/>
                          <a:ea typeface="+mn-ea"/>
                        </a:rPr>
                        <a:t>中山大学新华学院科研经费报销单 </a:t>
                      </a:r>
                      <a:r>
                        <a:rPr lang="en-US" altLang="zh-CN" sz="800" dirty="0" smtClean="0">
                          <a:latin typeface="+mn-ea"/>
                          <a:ea typeface="+mn-ea"/>
                        </a:rPr>
                        <a:t>》</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endParaRPr lang="zh-CN" sz="800" kern="10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r h="133007">
                <a:tc vMerge="1">
                  <a:txBody>
                    <a:bodyPr/>
                    <a:lstStyle/>
                    <a:p>
                      <a:endParaRPr lang="zh-CN" altLang="en-US"/>
                    </a:p>
                  </a:txBody>
                  <a:tcPr/>
                </a:tc>
                <a:tc vMerge="1">
                  <a:txBody>
                    <a:bodyPr/>
                    <a:lstStyle/>
                    <a:p>
                      <a:endParaRPr lang="zh-CN" altLang="en-US"/>
                    </a:p>
                  </a:txBody>
                  <a:tcPr/>
                </a:tc>
                <a:tc rowSpan="12">
                  <a:txBody>
                    <a:bodyPr/>
                    <a:lstStyle/>
                    <a:p>
                      <a:pPr algn="ctr">
                        <a:spcAft>
                          <a:spcPts val="0"/>
                        </a:spcAft>
                      </a:pPr>
                      <a:r>
                        <a:rPr lang="zh-CN" sz="800" kern="100" dirty="0">
                          <a:solidFill>
                            <a:srgbClr val="FF0000"/>
                          </a:solidFill>
                          <a:latin typeface="+mn-ea"/>
                          <a:ea typeface="+mn-ea"/>
                          <a:cs typeface="Times New Roman"/>
                        </a:rPr>
                        <a:t>业务费</a:t>
                      </a:r>
                      <a:r>
                        <a:rPr lang="zh-CN" sz="800" kern="100" dirty="0">
                          <a:latin typeface="+mn-ea"/>
                          <a:ea typeface="+mn-ea"/>
                          <a:cs typeface="Times New Roman"/>
                        </a:rPr>
                        <a:t> </a:t>
                      </a:r>
                    </a:p>
                  </a:txBody>
                  <a:tcPr marL="72000" marR="72000" marT="3600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l">
                        <a:spcAft>
                          <a:spcPts val="0"/>
                        </a:spcAft>
                      </a:pPr>
                      <a:r>
                        <a:rPr lang="en-US" sz="800" kern="100" dirty="0" smtClean="0">
                          <a:solidFill>
                            <a:srgbClr val="FF0000"/>
                          </a:solidFill>
                          <a:latin typeface="+mn-ea"/>
                          <a:ea typeface="+mn-ea"/>
                          <a:cs typeface="Times New Roman"/>
                        </a:rPr>
                        <a:t>1.</a:t>
                      </a:r>
                      <a:r>
                        <a:rPr lang="zh-CN" sz="800" kern="100" dirty="0">
                          <a:solidFill>
                            <a:srgbClr val="FF0000"/>
                          </a:solidFill>
                          <a:latin typeface="+mn-ea"/>
                          <a:ea typeface="+mn-ea"/>
                          <a:cs typeface="Times New Roman"/>
                        </a:rPr>
                        <a:t>办公费</a:t>
                      </a:r>
                      <a:r>
                        <a:rPr lang="zh-CN" sz="800" kern="100" dirty="0">
                          <a:latin typeface="+mn-ea"/>
                          <a:ea typeface="+mn-ea"/>
                          <a:cs typeface="Times New Roman"/>
                        </a:rPr>
                        <a:t>：办公用品、打印费、复印费</a:t>
                      </a:r>
                      <a:r>
                        <a:rPr lang="zh-CN" sz="800" kern="100" dirty="0" smtClean="0">
                          <a:latin typeface="+mn-ea"/>
                          <a:ea typeface="+mn-ea"/>
                          <a:cs typeface="Times New Roman"/>
                        </a:rPr>
                        <a:t>等</a:t>
                      </a:r>
                      <a:r>
                        <a:rPr lang="zh-CN" altLang="en-US" sz="800" kern="100" dirty="0" smtClean="0">
                          <a:latin typeface="+mn-ea"/>
                          <a:ea typeface="+mn-ea"/>
                          <a:cs typeface="Times New Roman"/>
                        </a:rPr>
                        <a:t>。</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ctr">
                        <a:spcAft>
                          <a:spcPts val="0"/>
                        </a:spcAft>
                      </a:pPr>
                      <a:r>
                        <a:rPr lang="zh-CN" altLang="en-US" sz="800" kern="100" dirty="0" smtClean="0">
                          <a:latin typeface="+mn-ea"/>
                          <a:ea typeface="+mn-ea"/>
                          <a:cs typeface="Times New Roman"/>
                        </a:rPr>
                        <a:t>同上</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l">
                        <a:spcAft>
                          <a:spcPts val="0"/>
                        </a:spcAft>
                      </a:pPr>
                      <a:r>
                        <a:rPr lang="zh-CN" sz="800" kern="100" dirty="0">
                          <a:latin typeface="+mn-ea"/>
                          <a:ea typeface="+mn-ea"/>
                          <a:cs typeface="Times New Roman"/>
                        </a:rPr>
                        <a:t>发票需开具明细或提供明细清单。</a:t>
                      </a: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r h="235693">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800" kern="100" dirty="0">
                          <a:solidFill>
                            <a:srgbClr val="FF0000"/>
                          </a:solidFill>
                          <a:latin typeface="+mn-ea"/>
                          <a:ea typeface="+mn-ea"/>
                          <a:cs typeface="Times New Roman"/>
                        </a:rPr>
                        <a:t>2.</a:t>
                      </a:r>
                      <a:r>
                        <a:rPr lang="zh-CN" sz="800" kern="100" dirty="0">
                          <a:solidFill>
                            <a:srgbClr val="FF0000"/>
                          </a:solidFill>
                          <a:latin typeface="+mn-ea"/>
                          <a:ea typeface="+mn-ea"/>
                          <a:cs typeface="Times New Roman"/>
                        </a:rPr>
                        <a:t>印制</a:t>
                      </a:r>
                      <a:r>
                        <a:rPr lang="zh-CN" sz="800" kern="100" dirty="0" smtClean="0">
                          <a:solidFill>
                            <a:srgbClr val="FF0000"/>
                          </a:solidFill>
                          <a:latin typeface="+mn-ea"/>
                          <a:ea typeface="+mn-ea"/>
                          <a:cs typeface="Times New Roman"/>
                        </a:rPr>
                        <a:t>费</a:t>
                      </a:r>
                      <a:r>
                        <a:rPr lang="zh-CN" sz="800" kern="100" dirty="0" smtClean="0">
                          <a:latin typeface="+mn-ea"/>
                          <a:ea typeface="+mn-ea"/>
                          <a:cs typeface="Times New Roman"/>
                        </a:rPr>
                        <a:t>：</a:t>
                      </a:r>
                      <a:r>
                        <a:rPr lang="zh-CN" sz="800" kern="100" dirty="0">
                          <a:latin typeface="+mn-ea"/>
                          <a:ea typeface="+mn-ea"/>
                          <a:cs typeface="Times New Roman"/>
                        </a:rPr>
                        <a:t>印刷资料</a:t>
                      </a:r>
                      <a:r>
                        <a:rPr lang="zh-CN" sz="800" kern="100" dirty="0" smtClean="0">
                          <a:latin typeface="+mn-ea"/>
                          <a:ea typeface="+mn-ea"/>
                          <a:cs typeface="Times New Roman"/>
                        </a:rPr>
                        <a:t>费</a:t>
                      </a:r>
                      <a:r>
                        <a:rPr lang="zh-CN" altLang="en-US" sz="800" kern="100" dirty="0" smtClean="0">
                          <a:latin typeface="+mn-ea"/>
                          <a:ea typeface="+mn-ea"/>
                          <a:cs typeface="Times New Roman"/>
                        </a:rPr>
                        <a:t>。</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800" kern="100" dirty="0" smtClean="0">
                          <a:latin typeface="+mn-ea"/>
                          <a:ea typeface="+mn-ea"/>
                          <a:cs typeface="Times New Roman"/>
                        </a:rPr>
                        <a:t>同上</a:t>
                      </a:r>
                    </a:p>
                    <a:p>
                      <a:pPr algn="ctr">
                        <a:spcAft>
                          <a:spcPts val="0"/>
                        </a:spcAft>
                      </a:pP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l">
                        <a:spcAft>
                          <a:spcPts val="0"/>
                        </a:spcAft>
                      </a:pPr>
                      <a:r>
                        <a:rPr lang="zh-CN" altLang="en-US" sz="800" kern="100" dirty="0" smtClean="0">
                          <a:latin typeface="+mn-ea"/>
                          <a:ea typeface="+mn-ea"/>
                          <a:cs typeface="Times New Roman"/>
                        </a:rPr>
                        <a:t>发票</a:t>
                      </a:r>
                      <a:r>
                        <a:rPr lang="zh-CN" sz="800" kern="100" dirty="0" smtClean="0">
                          <a:latin typeface="+mn-ea"/>
                          <a:ea typeface="+mn-ea"/>
                          <a:cs typeface="Times New Roman"/>
                        </a:rPr>
                        <a:t>需</a:t>
                      </a:r>
                      <a:r>
                        <a:rPr lang="zh-CN" sz="800" kern="100" dirty="0">
                          <a:latin typeface="+mn-ea"/>
                          <a:ea typeface="+mn-ea"/>
                          <a:cs typeface="Times New Roman"/>
                        </a:rPr>
                        <a:t>附印刷清单，并加盖发票专用章。</a:t>
                      </a: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r h="200251">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800" kern="100" dirty="0">
                          <a:solidFill>
                            <a:srgbClr val="FF0000"/>
                          </a:solidFill>
                          <a:latin typeface="+mn-ea"/>
                          <a:ea typeface="+mn-ea"/>
                          <a:cs typeface="Times New Roman"/>
                        </a:rPr>
                        <a:t>3.</a:t>
                      </a:r>
                      <a:r>
                        <a:rPr lang="zh-CN" sz="800" kern="100" dirty="0">
                          <a:solidFill>
                            <a:srgbClr val="FF0000"/>
                          </a:solidFill>
                          <a:latin typeface="+mn-ea"/>
                          <a:ea typeface="+mn-ea"/>
                          <a:cs typeface="Times New Roman"/>
                        </a:rPr>
                        <a:t>邮电费</a:t>
                      </a:r>
                      <a:r>
                        <a:rPr lang="zh-CN" sz="800" kern="100" dirty="0">
                          <a:latin typeface="+mn-ea"/>
                          <a:ea typeface="+mn-ea"/>
                          <a:cs typeface="Times New Roman"/>
                        </a:rPr>
                        <a:t>：邮寄费、电话通讯费、传真费、网络通讯</a:t>
                      </a:r>
                      <a:r>
                        <a:rPr lang="zh-CN" sz="800" kern="100" dirty="0" smtClean="0">
                          <a:latin typeface="+mn-ea"/>
                          <a:ea typeface="+mn-ea"/>
                          <a:cs typeface="Times New Roman"/>
                        </a:rPr>
                        <a:t>租赁费</a:t>
                      </a:r>
                      <a:r>
                        <a:rPr lang="zh-CN" altLang="en-US" sz="800" kern="100" dirty="0" smtClean="0">
                          <a:latin typeface="+mn-ea"/>
                          <a:ea typeface="+mn-ea"/>
                          <a:cs typeface="Times New Roman"/>
                        </a:rPr>
                        <a:t>。</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ctr">
                        <a:spcAft>
                          <a:spcPts val="0"/>
                        </a:spcAft>
                      </a:pPr>
                      <a:r>
                        <a:rPr lang="zh-CN" altLang="en-US" sz="800" kern="100" dirty="0" smtClean="0">
                          <a:latin typeface="+mn-ea"/>
                          <a:ea typeface="+mn-ea"/>
                          <a:cs typeface="Times New Roman"/>
                        </a:rPr>
                        <a:t>同上</a:t>
                      </a:r>
                      <a:endParaRPr lang="zh-CN" altLang="en-US"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l">
                        <a:spcAft>
                          <a:spcPts val="0"/>
                        </a:spcAft>
                      </a:pPr>
                      <a:r>
                        <a:rPr lang="zh-CN" altLang="en-US" sz="800" kern="100" dirty="0" smtClean="0">
                          <a:latin typeface="+mn-ea"/>
                          <a:ea typeface="+mn-ea"/>
                          <a:cs typeface="Times New Roman"/>
                        </a:rPr>
                        <a:t>发票</a:t>
                      </a:r>
                      <a:r>
                        <a:rPr lang="zh-CN" sz="800" kern="100" dirty="0" smtClean="0">
                          <a:latin typeface="+mn-ea"/>
                          <a:ea typeface="+mn-ea"/>
                          <a:cs typeface="Times New Roman"/>
                        </a:rPr>
                        <a:t>需</a:t>
                      </a:r>
                      <a:r>
                        <a:rPr lang="zh-CN" sz="800" kern="100" dirty="0">
                          <a:latin typeface="+mn-ea"/>
                          <a:ea typeface="+mn-ea"/>
                          <a:cs typeface="Times New Roman"/>
                        </a:rPr>
                        <a:t>提供快递单存根联。</a:t>
                      </a: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r h="338379">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800" kern="100" dirty="0" smtClean="0">
                          <a:solidFill>
                            <a:srgbClr val="FF0000"/>
                          </a:solidFill>
                          <a:latin typeface="+mn-ea"/>
                          <a:ea typeface="+mn-ea"/>
                          <a:cs typeface="Times New Roman"/>
                        </a:rPr>
                        <a:t>4.</a:t>
                      </a:r>
                      <a:r>
                        <a:rPr lang="zh-CN" sz="800" kern="100" dirty="0" smtClean="0">
                          <a:solidFill>
                            <a:srgbClr val="FF0000"/>
                          </a:solidFill>
                          <a:latin typeface="+mn-ea"/>
                          <a:ea typeface="+mn-ea"/>
                          <a:cs typeface="Times New Roman"/>
                        </a:rPr>
                        <a:t>交通费</a:t>
                      </a:r>
                      <a:r>
                        <a:rPr lang="zh-CN" sz="800" kern="100" dirty="0" smtClean="0">
                          <a:latin typeface="+mn-ea"/>
                          <a:ea typeface="+mn-ea"/>
                          <a:cs typeface="Times New Roman"/>
                        </a:rPr>
                        <a:t>：</a:t>
                      </a:r>
                      <a:r>
                        <a:rPr lang="zh-CN" sz="800" kern="100" dirty="0">
                          <a:latin typeface="+mn-ea"/>
                          <a:ea typeface="+mn-ea"/>
                          <a:cs typeface="Times New Roman"/>
                        </a:rPr>
                        <a:t>租车费、路桥费</a:t>
                      </a:r>
                      <a:r>
                        <a:rPr lang="zh-CN" sz="800" kern="100" dirty="0" smtClean="0">
                          <a:latin typeface="+mn-ea"/>
                          <a:ea typeface="+mn-ea"/>
                          <a:cs typeface="Times New Roman"/>
                        </a:rPr>
                        <a:t>、</a:t>
                      </a:r>
                      <a:r>
                        <a:rPr lang="zh-CN" altLang="en-US" sz="800" kern="100" dirty="0" smtClean="0">
                          <a:latin typeface="+mn-ea"/>
                          <a:ea typeface="+mn-ea"/>
                          <a:cs typeface="Times New Roman"/>
                        </a:rPr>
                        <a:t>市</a:t>
                      </a:r>
                      <a:r>
                        <a:rPr lang="zh-CN" sz="800" kern="100" dirty="0" smtClean="0">
                          <a:latin typeface="+mn-ea"/>
                          <a:ea typeface="+mn-ea"/>
                          <a:cs typeface="Times New Roman"/>
                        </a:rPr>
                        <a:t>内</a:t>
                      </a:r>
                      <a:r>
                        <a:rPr lang="zh-CN" sz="800" kern="100" dirty="0">
                          <a:latin typeface="+mn-ea"/>
                          <a:ea typeface="+mn-ea"/>
                          <a:cs typeface="Times New Roman"/>
                        </a:rPr>
                        <a:t>交通费、其他交通费。</a:t>
                      </a: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l">
                        <a:spcAft>
                          <a:spcPts val="0"/>
                        </a:spcAft>
                      </a:pPr>
                      <a:r>
                        <a:rPr lang="en-US" altLang="zh-CN" sz="800" dirty="0" smtClean="0">
                          <a:latin typeface="+mn-ea"/>
                          <a:ea typeface="+mn-ea"/>
                        </a:rPr>
                        <a:t>《</a:t>
                      </a:r>
                      <a:r>
                        <a:rPr lang="zh-CN" altLang="en-US" sz="800" dirty="0" smtClean="0">
                          <a:latin typeface="+mn-ea"/>
                          <a:ea typeface="+mn-ea"/>
                        </a:rPr>
                        <a:t>中山大学新华学院市内交通报销单</a:t>
                      </a:r>
                      <a:r>
                        <a:rPr lang="en-US" altLang="zh-CN" sz="800" dirty="0" smtClean="0">
                          <a:latin typeface="+mn-ea"/>
                          <a:ea typeface="+mn-ea"/>
                        </a:rPr>
                        <a:t>》</a:t>
                      </a: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l">
                        <a:spcAft>
                          <a:spcPts val="0"/>
                        </a:spcAft>
                      </a:pPr>
                      <a:r>
                        <a:rPr lang="zh-CN" sz="800" kern="100" dirty="0">
                          <a:latin typeface="+mn-ea"/>
                          <a:ea typeface="+mn-ea"/>
                          <a:cs typeface="Times New Roman"/>
                        </a:rPr>
                        <a:t>使用教职工私家车报销油费的，在油费发票背面注明往返地点、公里数。</a:t>
                      </a: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r h="441065">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kern="100" dirty="0">
                          <a:solidFill>
                            <a:srgbClr val="FF0000"/>
                          </a:solidFill>
                          <a:latin typeface="+mn-ea"/>
                          <a:ea typeface="+mn-ea"/>
                          <a:cs typeface="Times New Roman"/>
                        </a:rPr>
                        <a:t>5.</a:t>
                      </a:r>
                      <a:r>
                        <a:rPr lang="zh-CN" sz="800" kern="100" dirty="0">
                          <a:solidFill>
                            <a:srgbClr val="FF0000"/>
                          </a:solidFill>
                          <a:latin typeface="+mn-ea"/>
                          <a:ea typeface="+mn-ea"/>
                          <a:cs typeface="Times New Roman"/>
                        </a:rPr>
                        <a:t>差旅费</a:t>
                      </a:r>
                      <a:r>
                        <a:rPr lang="zh-CN" sz="800" kern="100" dirty="0">
                          <a:latin typeface="+mn-ea"/>
                          <a:ea typeface="+mn-ea"/>
                          <a:cs typeface="Times New Roman"/>
                        </a:rPr>
                        <a:t>：外地差旅费</a:t>
                      </a:r>
                      <a:r>
                        <a:rPr lang="zh-CN" sz="800" kern="100" dirty="0" smtClean="0">
                          <a:latin typeface="+mn-ea"/>
                          <a:ea typeface="+mn-ea"/>
                          <a:cs typeface="Times New Roman"/>
                        </a:rPr>
                        <a:t>。</a:t>
                      </a:r>
                      <a:r>
                        <a:rPr lang="zh-CN" altLang="en-US" sz="800" kern="100" dirty="0" smtClean="0">
                          <a:latin typeface="+mn-ea"/>
                          <a:ea typeface="+mn-ea"/>
                          <a:cs typeface="Times New Roman"/>
                        </a:rPr>
                        <a:t>原则上支出比例不得超过该项目资金总额的</a:t>
                      </a:r>
                      <a:r>
                        <a:rPr lang="en-US" altLang="zh-CN" sz="800" kern="100" dirty="0" smtClean="0">
                          <a:latin typeface="+mn-ea"/>
                          <a:ea typeface="+mn-ea"/>
                          <a:cs typeface="Times New Roman"/>
                        </a:rPr>
                        <a:t>30%</a:t>
                      </a:r>
                      <a:r>
                        <a:rPr lang="zh-CN" altLang="en-US" sz="800" kern="100" dirty="0" smtClean="0">
                          <a:latin typeface="+mn-ea"/>
                          <a:ea typeface="+mn-ea"/>
                          <a:cs typeface="Times New Roman"/>
                        </a:rPr>
                        <a:t>。</a:t>
                      </a:r>
                    </a:p>
                    <a:p>
                      <a:pPr algn="l">
                        <a:spcAft>
                          <a:spcPts val="0"/>
                        </a:spcAft>
                      </a:pP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r>
                        <a:rPr lang="en-US" altLang="zh-CN" sz="800" dirty="0" smtClean="0">
                          <a:latin typeface="+mn-ea"/>
                          <a:ea typeface="+mn-ea"/>
                        </a:rPr>
                        <a:t>《</a:t>
                      </a:r>
                      <a:r>
                        <a:rPr lang="zh-CN" altLang="en-US" sz="800" dirty="0" smtClean="0">
                          <a:latin typeface="+mn-ea"/>
                          <a:ea typeface="+mn-ea"/>
                        </a:rPr>
                        <a:t>中山大学新华学院外地差旅费报销单</a:t>
                      </a:r>
                      <a:r>
                        <a:rPr lang="en-US" altLang="zh-CN" sz="800" dirty="0" smtClean="0">
                          <a:latin typeface="+mn-ea"/>
                          <a:ea typeface="+mn-ea"/>
                        </a:rPr>
                        <a:t>》</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r>
                        <a:rPr lang="zh-CN" altLang="en-US" sz="800" kern="1200" dirty="0" smtClean="0">
                          <a:solidFill>
                            <a:schemeClr val="tx1"/>
                          </a:solidFill>
                          <a:latin typeface="+mn-ea"/>
                          <a:ea typeface="+mn-ea"/>
                          <a:cs typeface="+mn-cs"/>
                        </a:rPr>
                        <a:t>按照</a:t>
                      </a:r>
                      <a:r>
                        <a:rPr lang="en-US" altLang="zh-CN" sz="800" kern="1200" dirty="0" smtClean="0">
                          <a:solidFill>
                            <a:schemeClr val="tx1"/>
                          </a:solidFill>
                          <a:latin typeface="+mn-ea"/>
                          <a:ea typeface="+mn-ea"/>
                          <a:cs typeface="+mn-cs"/>
                        </a:rPr>
                        <a:t>《</a:t>
                      </a:r>
                      <a:r>
                        <a:rPr lang="zh-CN" altLang="en-US" sz="800" kern="1200" dirty="0" smtClean="0">
                          <a:solidFill>
                            <a:schemeClr val="tx1"/>
                          </a:solidFill>
                          <a:latin typeface="+mn-ea"/>
                          <a:ea typeface="+mn-ea"/>
                          <a:cs typeface="+mn-cs"/>
                        </a:rPr>
                        <a:t>中山大学新华学院差旅费管理实施细则</a:t>
                      </a:r>
                      <a:r>
                        <a:rPr lang="en-US" altLang="zh-CN" sz="800" kern="1200" dirty="0" smtClean="0">
                          <a:solidFill>
                            <a:schemeClr val="tx1"/>
                          </a:solidFill>
                          <a:latin typeface="+mn-ea"/>
                          <a:ea typeface="+mn-ea"/>
                          <a:cs typeface="+mn-cs"/>
                        </a:rPr>
                        <a:t>》</a:t>
                      </a:r>
                      <a:r>
                        <a:rPr lang="zh-CN" altLang="en-US" sz="800" kern="1200" dirty="0" smtClean="0">
                          <a:solidFill>
                            <a:schemeClr val="tx1"/>
                          </a:solidFill>
                          <a:latin typeface="+mn-ea"/>
                          <a:ea typeface="+mn-ea"/>
                          <a:cs typeface="+mn-cs"/>
                        </a:rPr>
                        <a:t>执行，乘坐飞机须提供登机牌</a:t>
                      </a:r>
                      <a:r>
                        <a:rPr lang="en-US" altLang="zh-CN" sz="800" kern="1200" dirty="0" smtClean="0">
                          <a:solidFill>
                            <a:schemeClr val="tx1"/>
                          </a:solidFill>
                          <a:latin typeface="+mn-ea"/>
                          <a:ea typeface="+mn-ea"/>
                          <a:cs typeface="+mn-cs"/>
                        </a:rPr>
                        <a:t>;</a:t>
                      </a:r>
                      <a:r>
                        <a:rPr lang="zh-CN" altLang="en-US" sz="800" kern="1200" dirty="0" smtClean="0">
                          <a:solidFill>
                            <a:schemeClr val="tx1"/>
                          </a:solidFill>
                          <a:latin typeface="+mn-ea"/>
                          <a:ea typeface="+mn-ea"/>
                          <a:cs typeface="+mn-cs"/>
                        </a:rPr>
                        <a:t>使用飞机票按火车票报账的</a:t>
                      </a:r>
                      <a:r>
                        <a:rPr lang="en-US" altLang="zh-CN" sz="800" kern="1200" dirty="0" smtClean="0">
                          <a:solidFill>
                            <a:schemeClr val="tx1"/>
                          </a:solidFill>
                          <a:latin typeface="+mn-ea"/>
                          <a:ea typeface="+mn-ea"/>
                          <a:cs typeface="+mn-cs"/>
                        </a:rPr>
                        <a:t>,</a:t>
                      </a:r>
                      <a:r>
                        <a:rPr lang="zh-CN" altLang="en-US" sz="800" kern="1200" dirty="0" smtClean="0">
                          <a:solidFill>
                            <a:schemeClr val="tx1"/>
                          </a:solidFill>
                          <a:latin typeface="+mn-ea"/>
                          <a:ea typeface="+mn-ea"/>
                          <a:cs typeface="+mn-cs"/>
                        </a:rPr>
                        <a:t>须提供电脑打印的当日火车票价标准</a:t>
                      </a:r>
                      <a:r>
                        <a:rPr lang="en-US" altLang="zh-CN" sz="800" kern="1200" dirty="0" smtClean="0">
                          <a:solidFill>
                            <a:schemeClr val="tx1"/>
                          </a:solidFill>
                          <a:latin typeface="+mn-ea"/>
                          <a:ea typeface="+mn-ea"/>
                          <a:cs typeface="+mn-cs"/>
                        </a:rPr>
                        <a:t>.</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r h="441065">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kern="100" dirty="0">
                          <a:solidFill>
                            <a:srgbClr val="FF0000"/>
                          </a:solidFill>
                          <a:latin typeface="+mn-ea"/>
                          <a:ea typeface="+mn-ea"/>
                          <a:cs typeface="Times New Roman"/>
                        </a:rPr>
                        <a:t>6.</a:t>
                      </a:r>
                      <a:r>
                        <a:rPr lang="zh-CN" sz="800" kern="100" dirty="0">
                          <a:solidFill>
                            <a:srgbClr val="FF0000"/>
                          </a:solidFill>
                          <a:latin typeface="+mn-ea"/>
                          <a:ea typeface="+mn-ea"/>
                          <a:cs typeface="Times New Roman"/>
                        </a:rPr>
                        <a:t>会议费</a:t>
                      </a:r>
                      <a:r>
                        <a:rPr lang="zh-CN" sz="800" kern="100" dirty="0">
                          <a:latin typeface="+mn-ea"/>
                          <a:ea typeface="+mn-ea"/>
                          <a:cs typeface="Times New Roman"/>
                        </a:rPr>
                        <a:t>：研讨会、学术会议、会议场地租用费</a:t>
                      </a:r>
                      <a:r>
                        <a:rPr lang="zh-CN" sz="800" kern="100" dirty="0" smtClean="0">
                          <a:latin typeface="+mn-ea"/>
                          <a:ea typeface="+mn-ea"/>
                          <a:cs typeface="Times New Roman"/>
                        </a:rPr>
                        <a:t>。</a:t>
                      </a:r>
                      <a:r>
                        <a:rPr lang="zh-CN" altLang="en-US" sz="800" kern="100" dirty="0" smtClean="0">
                          <a:latin typeface="+mn-ea"/>
                          <a:ea typeface="+mn-ea"/>
                          <a:cs typeface="Times New Roman"/>
                        </a:rPr>
                        <a:t>原则上支出比例不得超过该项目资金总额的</a:t>
                      </a:r>
                      <a:r>
                        <a:rPr lang="en-US" altLang="zh-CN" sz="800" kern="100" dirty="0" smtClean="0">
                          <a:latin typeface="+mn-ea"/>
                          <a:ea typeface="+mn-ea"/>
                          <a:cs typeface="Times New Roman"/>
                        </a:rPr>
                        <a:t>30%</a:t>
                      </a:r>
                      <a:r>
                        <a:rPr lang="zh-CN" altLang="en-US" sz="800" kern="100" dirty="0" smtClean="0">
                          <a:latin typeface="+mn-ea"/>
                          <a:ea typeface="+mn-ea"/>
                          <a:cs typeface="Times New Roman"/>
                        </a:rPr>
                        <a:t>。</a:t>
                      </a:r>
                    </a:p>
                    <a:p>
                      <a:pPr algn="l">
                        <a:spcAft>
                          <a:spcPts val="0"/>
                        </a:spcAft>
                      </a:pP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l">
                        <a:spcAft>
                          <a:spcPts val="0"/>
                        </a:spcAft>
                      </a:pPr>
                      <a:r>
                        <a:rPr lang="en-US" altLang="zh-CN" sz="800" dirty="0" smtClean="0">
                          <a:latin typeface="+mn-ea"/>
                          <a:ea typeface="+mn-ea"/>
                        </a:rPr>
                        <a:t>《</a:t>
                      </a:r>
                      <a:r>
                        <a:rPr lang="zh-CN" altLang="en-US" sz="800" dirty="0" smtClean="0">
                          <a:latin typeface="+mn-ea"/>
                          <a:ea typeface="+mn-ea"/>
                        </a:rPr>
                        <a:t>中山大学新华学院外地差旅费报销单</a:t>
                      </a:r>
                      <a:r>
                        <a:rPr lang="en-US" altLang="zh-CN" sz="800" dirty="0" smtClean="0">
                          <a:latin typeface="+mn-ea"/>
                          <a:ea typeface="+mn-ea"/>
                        </a:rPr>
                        <a:t>》</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l">
                        <a:spcAft>
                          <a:spcPts val="0"/>
                        </a:spcAft>
                      </a:pPr>
                      <a:r>
                        <a:rPr lang="zh-CN" sz="800" kern="100" dirty="0" smtClean="0">
                          <a:latin typeface="+mn-ea"/>
                          <a:ea typeface="+mn-ea"/>
                          <a:cs typeface="Times New Roman"/>
                        </a:rPr>
                        <a:t>须</a:t>
                      </a:r>
                      <a:r>
                        <a:rPr lang="zh-CN" sz="800" kern="100" dirty="0">
                          <a:latin typeface="+mn-ea"/>
                          <a:ea typeface="+mn-ea"/>
                          <a:cs typeface="Times New Roman"/>
                        </a:rPr>
                        <a:t>提供会议通知或审批文件、邀请函、会议参加人员签到名单等</a:t>
                      </a:r>
                      <a:r>
                        <a:rPr lang="zh-CN" sz="800" kern="100" dirty="0" smtClean="0">
                          <a:latin typeface="+mn-ea"/>
                          <a:ea typeface="+mn-ea"/>
                          <a:cs typeface="Times New Roman"/>
                        </a:rPr>
                        <a:t>附件</a:t>
                      </a:r>
                      <a:r>
                        <a:rPr lang="zh-CN" altLang="en-US" sz="800" kern="100" dirty="0" smtClean="0">
                          <a:latin typeface="+mn-ea"/>
                          <a:ea typeface="+mn-ea"/>
                          <a:cs typeface="Times New Roman"/>
                        </a:rPr>
                        <a:t>；会议或培训通知上的单位须和发票或票据抬头单位相一致。</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r h="461987">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kern="100" dirty="0">
                          <a:solidFill>
                            <a:srgbClr val="FF0000"/>
                          </a:solidFill>
                          <a:latin typeface="+mn-ea"/>
                          <a:ea typeface="+mn-ea"/>
                          <a:cs typeface="Times New Roman"/>
                        </a:rPr>
                        <a:t>7.</a:t>
                      </a:r>
                      <a:r>
                        <a:rPr lang="zh-CN" sz="800" kern="100" dirty="0">
                          <a:solidFill>
                            <a:srgbClr val="FF0000"/>
                          </a:solidFill>
                          <a:latin typeface="+mn-ea"/>
                          <a:ea typeface="+mn-ea"/>
                          <a:cs typeface="Times New Roman"/>
                        </a:rPr>
                        <a:t>人员费</a:t>
                      </a:r>
                      <a:r>
                        <a:rPr lang="zh-CN" sz="800" kern="100" dirty="0">
                          <a:latin typeface="+mn-ea"/>
                          <a:ea typeface="+mn-ea"/>
                          <a:cs typeface="Times New Roman"/>
                        </a:rPr>
                        <a:t>：在项目研究开发过程中支付给项目组成员及项目组临时聘用人员的人力资源成本费</a:t>
                      </a:r>
                      <a:r>
                        <a:rPr lang="zh-CN" sz="800" kern="100" dirty="0" smtClean="0">
                          <a:latin typeface="+mn-ea"/>
                          <a:ea typeface="+mn-ea"/>
                          <a:cs typeface="Times New Roman"/>
                        </a:rPr>
                        <a:t>。</a:t>
                      </a:r>
                      <a:r>
                        <a:rPr lang="zh-CN" altLang="en-US" sz="800" kern="100" dirty="0" smtClean="0">
                          <a:latin typeface="+mn-ea"/>
                          <a:ea typeface="+mn-ea"/>
                          <a:cs typeface="Times New Roman"/>
                        </a:rPr>
                        <a:t>人员费在院级配套资金内开支，控制在该项目资金总额的</a:t>
                      </a:r>
                      <a:r>
                        <a:rPr lang="en-US" altLang="zh-CN" sz="800" kern="100" dirty="0" smtClean="0">
                          <a:latin typeface="+mn-ea"/>
                          <a:ea typeface="+mn-ea"/>
                          <a:cs typeface="Times New Roman"/>
                        </a:rPr>
                        <a:t>10%</a:t>
                      </a:r>
                      <a:r>
                        <a:rPr lang="zh-CN" altLang="en-US" sz="800" kern="100" dirty="0" smtClean="0">
                          <a:latin typeface="+mn-ea"/>
                          <a:ea typeface="+mn-ea"/>
                          <a:cs typeface="Times New Roman"/>
                        </a:rPr>
                        <a:t>以内，最高不高过</a:t>
                      </a:r>
                      <a:r>
                        <a:rPr lang="en-US" altLang="zh-CN" sz="800" kern="100" dirty="0" smtClean="0">
                          <a:latin typeface="+mn-ea"/>
                          <a:ea typeface="+mn-ea"/>
                          <a:cs typeface="Times New Roman"/>
                        </a:rPr>
                        <a:t>50000</a:t>
                      </a:r>
                      <a:r>
                        <a:rPr lang="zh-CN" altLang="en-US" sz="800" kern="100" dirty="0" smtClean="0">
                          <a:latin typeface="+mn-ea"/>
                          <a:ea typeface="+mn-ea"/>
                          <a:cs typeface="Times New Roman"/>
                        </a:rPr>
                        <a:t>元。</a:t>
                      </a:r>
                    </a:p>
                    <a:p>
                      <a:pPr algn="l">
                        <a:spcAft>
                          <a:spcPts val="0"/>
                        </a:spcAft>
                      </a:pP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r>
                        <a:rPr lang="en-US" altLang="zh-CN" sz="800" dirty="0" smtClean="0">
                          <a:latin typeface="+mn-ea"/>
                          <a:ea typeface="+mn-ea"/>
                        </a:rPr>
                        <a:t>《</a:t>
                      </a:r>
                      <a:r>
                        <a:rPr lang="zh-CN" altLang="en-US" sz="800" dirty="0" smtClean="0">
                          <a:latin typeface="+mn-ea"/>
                          <a:ea typeface="+mn-ea"/>
                        </a:rPr>
                        <a:t>中山大学新华学院劳务报酬签领表</a:t>
                      </a:r>
                      <a:r>
                        <a:rPr lang="en-US" altLang="zh-CN" sz="800" dirty="0" smtClean="0">
                          <a:latin typeface="+mn-ea"/>
                          <a:ea typeface="+mn-ea"/>
                        </a:rPr>
                        <a:t>》</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r h="287496">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800" kern="100" dirty="0">
                          <a:solidFill>
                            <a:srgbClr val="FF0000"/>
                          </a:solidFill>
                          <a:latin typeface="+mn-ea"/>
                          <a:ea typeface="+mn-ea"/>
                          <a:cs typeface="Times New Roman"/>
                        </a:rPr>
                        <a:t>8.</a:t>
                      </a:r>
                      <a:r>
                        <a:rPr lang="zh-CN" sz="800" kern="100" dirty="0">
                          <a:solidFill>
                            <a:srgbClr val="FF0000"/>
                          </a:solidFill>
                          <a:latin typeface="+mn-ea"/>
                          <a:ea typeface="+mn-ea"/>
                          <a:cs typeface="Times New Roman"/>
                        </a:rPr>
                        <a:t>培训费</a:t>
                      </a:r>
                      <a:r>
                        <a:rPr lang="zh-CN" sz="800" kern="100" dirty="0">
                          <a:latin typeface="+mn-ea"/>
                          <a:ea typeface="+mn-ea"/>
                          <a:cs typeface="Times New Roman"/>
                        </a:rPr>
                        <a:t>：师资培训、业余教育培训、其他培训。培训的项目、内容应与该承担项目相关，且培训单位必须是正规单位。</a:t>
                      </a: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l">
                        <a:spcAft>
                          <a:spcPts val="0"/>
                        </a:spcAft>
                      </a:pPr>
                      <a:r>
                        <a:rPr lang="en-US" altLang="zh-CN" sz="800" dirty="0" smtClean="0">
                          <a:latin typeface="+mn-ea"/>
                          <a:ea typeface="+mn-ea"/>
                        </a:rPr>
                        <a:t>《</a:t>
                      </a:r>
                      <a:r>
                        <a:rPr lang="zh-CN" altLang="en-US" sz="800" dirty="0" smtClean="0">
                          <a:latin typeface="+mn-ea"/>
                          <a:ea typeface="+mn-ea"/>
                        </a:rPr>
                        <a:t>中山大学新华学院外地差旅费报销单</a:t>
                      </a:r>
                      <a:r>
                        <a:rPr lang="en-US" altLang="zh-CN" sz="800" dirty="0" smtClean="0">
                          <a:latin typeface="+mn-ea"/>
                          <a:ea typeface="+mn-ea"/>
                        </a:rPr>
                        <a:t>》</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l">
                        <a:spcAft>
                          <a:spcPts val="0"/>
                        </a:spcAft>
                      </a:pPr>
                      <a:r>
                        <a:rPr lang="zh-CN" sz="800" kern="100" dirty="0" smtClean="0">
                          <a:latin typeface="+mn-ea"/>
                          <a:ea typeface="+mn-ea"/>
                          <a:cs typeface="Times New Roman"/>
                        </a:rPr>
                        <a:t>须</a:t>
                      </a:r>
                      <a:r>
                        <a:rPr lang="zh-CN" sz="800" kern="100" dirty="0">
                          <a:latin typeface="+mn-ea"/>
                          <a:ea typeface="+mn-ea"/>
                          <a:cs typeface="Times New Roman"/>
                        </a:rPr>
                        <a:t>提供培训通知和培训人员名单等附件。</a:t>
                      </a: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r h="374742">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kern="100" dirty="0">
                          <a:solidFill>
                            <a:srgbClr val="FF0000"/>
                          </a:solidFill>
                          <a:latin typeface="+mn-ea"/>
                          <a:ea typeface="+mn-ea"/>
                          <a:cs typeface="Times New Roman"/>
                        </a:rPr>
                        <a:t>9.</a:t>
                      </a:r>
                      <a:r>
                        <a:rPr lang="zh-CN" sz="800" kern="100" dirty="0">
                          <a:solidFill>
                            <a:srgbClr val="FF0000"/>
                          </a:solidFill>
                          <a:latin typeface="+mn-ea"/>
                          <a:ea typeface="+mn-ea"/>
                          <a:cs typeface="Times New Roman"/>
                        </a:rPr>
                        <a:t>劳务费</a:t>
                      </a:r>
                      <a:r>
                        <a:rPr lang="zh-CN" sz="800" kern="100" dirty="0">
                          <a:latin typeface="+mn-ea"/>
                          <a:ea typeface="+mn-ea"/>
                          <a:cs typeface="Times New Roman"/>
                        </a:rPr>
                        <a:t>：聘请专家学者、聘请专职科研人员、专家咨询费、讲座酬金等</a:t>
                      </a:r>
                      <a:r>
                        <a:rPr lang="zh-CN" sz="800" kern="100" dirty="0" smtClean="0">
                          <a:latin typeface="+mn-ea"/>
                          <a:ea typeface="+mn-ea"/>
                          <a:cs typeface="Times New Roman"/>
                        </a:rPr>
                        <a:t>。</a:t>
                      </a:r>
                      <a:r>
                        <a:rPr lang="zh-CN" altLang="en-US" sz="800" kern="100" dirty="0" smtClean="0">
                          <a:latin typeface="+mn-ea"/>
                          <a:ea typeface="+mn-ea"/>
                          <a:cs typeface="Times New Roman"/>
                        </a:rPr>
                        <a:t>原则上支出比例不得超过该项目资金总额的</a:t>
                      </a:r>
                      <a:r>
                        <a:rPr lang="en-US" altLang="zh-CN" sz="800" kern="100" dirty="0" smtClean="0">
                          <a:latin typeface="+mn-ea"/>
                          <a:ea typeface="+mn-ea"/>
                          <a:cs typeface="Times New Roman"/>
                        </a:rPr>
                        <a:t>5%</a:t>
                      </a:r>
                      <a:r>
                        <a:rPr lang="zh-CN" altLang="en-US" sz="800" kern="100" dirty="0" smtClean="0">
                          <a:latin typeface="+mn-ea"/>
                          <a:ea typeface="+mn-ea"/>
                          <a:cs typeface="Times New Roman"/>
                        </a:rPr>
                        <a:t>。</a:t>
                      </a:r>
                    </a:p>
                    <a:p>
                      <a:pPr algn="l">
                        <a:spcAft>
                          <a:spcPts val="0"/>
                        </a:spcAft>
                      </a:pP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l">
                        <a:spcAft>
                          <a:spcPts val="0"/>
                        </a:spcAft>
                      </a:pPr>
                      <a:r>
                        <a:rPr lang="en-US" altLang="zh-CN" sz="800" dirty="0" smtClean="0">
                          <a:latin typeface="+mn-ea"/>
                          <a:ea typeface="+mn-ea"/>
                        </a:rPr>
                        <a:t>《</a:t>
                      </a:r>
                      <a:r>
                        <a:rPr lang="zh-CN" altLang="en-US" sz="800" dirty="0" smtClean="0">
                          <a:latin typeface="+mn-ea"/>
                          <a:ea typeface="+mn-ea"/>
                        </a:rPr>
                        <a:t>中山大学新华学院劳务报酬签领表</a:t>
                      </a:r>
                      <a:r>
                        <a:rPr lang="en-US" altLang="zh-CN" sz="800" dirty="0" smtClean="0">
                          <a:latin typeface="+mn-ea"/>
                          <a:ea typeface="+mn-ea"/>
                        </a:rPr>
                        <a:t>》</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l">
                        <a:spcAft>
                          <a:spcPts val="0"/>
                        </a:spcAft>
                      </a:pPr>
                      <a:r>
                        <a:rPr lang="zh-CN" sz="800" kern="100" smtClean="0">
                          <a:latin typeface="+mn-ea"/>
                          <a:ea typeface="+mn-ea"/>
                          <a:cs typeface="Times New Roman"/>
                        </a:rPr>
                        <a:t>须</a:t>
                      </a:r>
                      <a:r>
                        <a:rPr lang="zh-CN" sz="800" kern="100" dirty="0">
                          <a:latin typeface="+mn-ea"/>
                          <a:ea typeface="+mn-ea"/>
                          <a:cs typeface="Times New Roman"/>
                        </a:rPr>
                        <a:t>提供对方姓名、身份证号码、职称</a:t>
                      </a:r>
                      <a:r>
                        <a:rPr lang="zh-CN" sz="800" kern="100" dirty="0" smtClean="0">
                          <a:latin typeface="+mn-ea"/>
                          <a:ea typeface="+mn-ea"/>
                          <a:cs typeface="Times New Roman"/>
                        </a:rPr>
                        <a:t>、</a:t>
                      </a:r>
                      <a:r>
                        <a:rPr lang="zh-CN" altLang="en-US" sz="800" kern="100" dirty="0" smtClean="0">
                          <a:latin typeface="+mn-ea"/>
                          <a:ea typeface="+mn-ea"/>
                          <a:cs typeface="Times New Roman"/>
                        </a:rPr>
                        <a:t>职务</a:t>
                      </a:r>
                      <a:r>
                        <a:rPr lang="zh-CN" sz="800" kern="100" dirty="0" smtClean="0">
                          <a:latin typeface="+mn-ea"/>
                          <a:ea typeface="+mn-ea"/>
                          <a:cs typeface="Times New Roman"/>
                        </a:rPr>
                        <a:t>、</a:t>
                      </a:r>
                      <a:r>
                        <a:rPr lang="zh-CN" sz="800" kern="100" dirty="0">
                          <a:latin typeface="+mn-ea"/>
                          <a:ea typeface="+mn-ea"/>
                          <a:cs typeface="Times New Roman"/>
                        </a:rPr>
                        <a:t>联系电话等资料。</a:t>
                      </a: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r h="646437">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800" kern="100" dirty="0">
                          <a:solidFill>
                            <a:srgbClr val="FF0000"/>
                          </a:solidFill>
                          <a:latin typeface="+mn-ea"/>
                          <a:ea typeface="+mn-ea"/>
                          <a:cs typeface="Times New Roman"/>
                        </a:rPr>
                        <a:t>10.</a:t>
                      </a:r>
                      <a:r>
                        <a:rPr lang="zh-CN" sz="800" kern="100" dirty="0">
                          <a:solidFill>
                            <a:srgbClr val="FF0000"/>
                          </a:solidFill>
                          <a:latin typeface="+mn-ea"/>
                          <a:ea typeface="+mn-ea"/>
                          <a:cs typeface="Times New Roman"/>
                        </a:rPr>
                        <a:t>科研业务费</a:t>
                      </a:r>
                      <a:r>
                        <a:rPr lang="zh-CN" sz="800" kern="100" dirty="0">
                          <a:latin typeface="+mn-ea"/>
                          <a:ea typeface="+mn-ea"/>
                          <a:cs typeface="Times New Roman"/>
                        </a:rPr>
                        <a:t>：教材出版费、论文版面费、著作出版费、成果鉴定费等。</a:t>
                      </a: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800" dirty="0" smtClean="0">
                          <a:latin typeface="+mn-ea"/>
                          <a:ea typeface="+mn-ea"/>
                        </a:rPr>
                        <a:t>《</a:t>
                      </a:r>
                      <a:r>
                        <a:rPr lang="zh-CN" altLang="en-US" sz="800" dirty="0" smtClean="0">
                          <a:latin typeface="+mn-ea"/>
                          <a:ea typeface="+mn-ea"/>
                        </a:rPr>
                        <a:t>中山大学新华学院科研经费报销单 </a:t>
                      </a:r>
                      <a:r>
                        <a:rPr lang="en-US" altLang="zh-CN" sz="800" dirty="0" smtClean="0">
                          <a:latin typeface="+mn-ea"/>
                          <a:ea typeface="+mn-ea"/>
                        </a:rPr>
                        <a:t>》</a:t>
                      </a:r>
                      <a:endParaRPr lang="zh-CN" altLang="en-US" sz="800" kern="100" dirty="0" smtClean="0">
                        <a:latin typeface="+mn-ea"/>
                        <a:ea typeface="+mn-ea"/>
                        <a:cs typeface="Times New Roman"/>
                      </a:endParaRPr>
                    </a:p>
                    <a:p>
                      <a:pPr algn="l">
                        <a:spcAft>
                          <a:spcPts val="0"/>
                        </a:spcAft>
                      </a:pP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l">
                        <a:spcAft>
                          <a:spcPts val="0"/>
                        </a:spcAft>
                      </a:pPr>
                      <a:r>
                        <a:rPr lang="zh-CN" sz="800" kern="100" dirty="0">
                          <a:latin typeface="+mn-ea"/>
                          <a:ea typeface="+mn-ea"/>
                          <a:cs typeface="Times New Roman"/>
                        </a:rPr>
                        <a:t>杂志社开具版面费发票，则发票收款单位与发票专用章名称必须为杂志社名称；杂志社委托其他单位或公司代开具版面费发票，则发票收款单位与发票专用章必须同为受托开票单位名称，报销时须出具杂志社开具的委托书原件。</a:t>
                      </a: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r h="200251">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en-US" sz="800" kern="100" dirty="0">
                          <a:solidFill>
                            <a:srgbClr val="FF0000"/>
                          </a:solidFill>
                          <a:latin typeface="+mn-ea"/>
                          <a:ea typeface="+mn-ea"/>
                          <a:cs typeface="Times New Roman"/>
                        </a:rPr>
                        <a:t>11.</a:t>
                      </a:r>
                      <a:r>
                        <a:rPr lang="zh-CN" sz="800" kern="100" dirty="0">
                          <a:solidFill>
                            <a:srgbClr val="FF0000"/>
                          </a:solidFill>
                          <a:latin typeface="+mn-ea"/>
                          <a:ea typeface="+mn-ea"/>
                          <a:cs typeface="Times New Roman"/>
                        </a:rPr>
                        <a:t>实验材料费</a:t>
                      </a:r>
                      <a:r>
                        <a:rPr lang="zh-CN" sz="800" kern="100" dirty="0">
                          <a:latin typeface="+mn-ea"/>
                          <a:ea typeface="+mn-ea"/>
                          <a:cs typeface="Times New Roman"/>
                        </a:rPr>
                        <a:t>：实验所必需的耗材、试剂、实验必须的材料。</a:t>
                      </a: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ctr"/>
                      <a:r>
                        <a:rPr lang="zh-CN" altLang="en-US" sz="800" kern="100" dirty="0" smtClean="0">
                          <a:latin typeface="+mn-ea"/>
                          <a:ea typeface="+mn-ea"/>
                          <a:cs typeface="Times New Roman"/>
                        </a:rPr>
                        <a:t>同上</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r h="338379">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kern="100" dirty="0">
                          <a:solidFill>
                            <a:srgbClr val="FF0000"/>
                          </a:solidFill>
                          <a:latin typeface="+mn-ea"/>
                          <a:ea typeface="+mn-ea"/>
                          <a:cs typeface="Times New Roman"/>
                        </a:rPr>
                        <a:t>12</a:t>
                      </a:r>
                      <a:r>
                        <a:rPr lang="zh-CN" sz="800" kern="100" dirty="0">
                          <a:solidFill>
                            <a:srgbClr val="FF0000"/>
                          </a:solidFill>
                          <a:latin typeface="+mn-ea"/>
                          <a:ea typeface="+mn-ea"/>
                          <a:cs typeface="Times New Roman"/>
                        </a:rPr>
                        <a:t>．其他支出</a:t>
                      </a:r>
                      <a:r>
                        <a:rPr lang="zh-CN" sz="800" kern="100" dirty="0">
                          <a:latin typeface="+mn-ea"/>
                          <a:ea typeface="+mn-ea"/>
                          <a:cs typeface="Times New Roman"/>
                        </a:rPr>
                        <a:t>：项目实施所必需的其他支出</a:t>
                      </a:r>
                      <a:r>
                        <a:rPr lang="zh-CN" sz="800" kern="100" dirty="0" smtClean="0">
                          <a:latin typeface="+mn-ea"/>
                          <a:ea typeface="+mn-ea"/>
                          <a:cs typeface="Times New Roman"/>
                        </a:rPr>
                        <a:t>费用</a:t>
                      </a:r>
                      <a:r>
                        <a:rPr lang="zh-CN" altLang="en-US" sz="800" kern="100" dirty="0" smtClean="0">
                          <a:latin typeface="+mn-ea"/>
                          <a:ea typeface="+mn-ea"/>
                          <a:cs typeface="Times New Roman"/>
                        </a:rPr>
                        <a:t>，原则生不得超过该项目资金总额的</a:t>
                      </a:r>
                      <a:r>
                        <a:rPr lang="en-US" altLang="zh-CN" sz="800" kern="100" dirty="0" smtClean="0">
                          <a:latin typeface="+mn-ea"/>
                          <a:ea typeface="+mn-ea"/>
                          <a:cs typeface="Times New Roman"/>
                        </a:rPr>
                        <a:t>5%</a:t>
                      </a:r>
                      <a:r>
                        <a:rPr lang="zh-CN" altLang="en-US" sz="800" kern="100" dirty="0" smtClean="0">
                          <a:latin typeface="+mn-ea"/>
                          <a:ea typeface="+mn-ea"/>
                          <a:cs typeface="Times New Roman"/>
                        </a:rPr>
                        <a:t>。</a:t>
                      </a: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pPr algn="ctr"/>
                      <a:r>
                        <a:rPr lang="zh-CN" altLang="en-US" sz="800" kern="100" dirty="0" smtClean="0">
                          <a:latin typeface="+mn-ea"/>
                          <a:ea typeface="+mn-ea"/>
                          <a:cs typeface="Times New Roman"/>
                        </a:rPr>
                        <a:t>同上</a:t>
                      </a:r>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c>
                  <a:txBody>
                    <a:bodyPr/>
                    <a:lstStyle/>
                    <a:p>
                      <a:endParaRPr lang="zh-CN" sz="800" kern="100" dirty="0">
                        <a:latin typeface="+mn-ea"/>
                        <a:ea typeface="+mn-ea"/>
                        <a:cs typeface="Times New Roman"/>
                      </a:endParaRPr>
                    </a:p>
                  </a:txBody>
                  <a:tcPr marL="72000" marR="72000" marT="3600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8B4C8"/>
                    </a:solidFill>
                  </a:tcPr>
                </a:tc>
              </a:tr>
            </a:tbl>
          </a:graphicData>
        </a:graphic>
      </p:graphicFrame>
      <p:sp>
        <p:nvSpPr>
          <p:cNvPr id="4" name="AutoShape 10"/>
          <p:cNvSpPr>
            <a:spLocks noChangeArrowheads="1"/>
          </p:cNvSpPr>
          <p:nvPr/>
        </p:nvSpPr>
        <p:spPr bwMode="auto">
          <a:xfrm>
            <a:off x="71406" y="142852"/>
            <a:ext cx="3214710" cy="500066"/>
          </a:xfrm>
          <a:prstGeom prst="roundRect">
            <a:avLst>
              <a:gd name="adj" fmla="val 22537"/>
            </a:avLst>
          </a:prstGeom>
          <a:solidFill>
            <a:srgbClr val="003300"/>
          </a:solidFill>
          <a:ln>
            <a:noFill/>
          </a:ln>
        </p:spPr>
        <p:txBody>
          <a:bodyPr wrap="none" anchor="ctr"/>
          <a:lstStyle/>
          <a:p>
            <a:pPr algn="ctr"/>
            <a:r>
              <a:rPr lang="zh-CN" altLang="en-US" sz="2400" b="1" dirty="0" smtClean="0">
                <a:solidFill>
                  <a:schemeClr val="bg1"/>
                </a:solidFill>
                <a:latin typeface="黑体" pitchFamily="49" charset="-122"/>
                <a:ea typeface="黑体" pitchFamily="49" charset="-122"/>
              </a:rPr>
              <a:t>“创新强校工程”附表</a:t>
            </a:r>
            <a:endParaRPr lang="zh-CN" altLang="en-US" sz="2400" b="1" dirty="0">
              <a:solidFill>
                <a:schemeClr val="bg1"/>
              </a:solidFill>
              <a:latin typeface="黑体" pitchFamily="49" charset="-122"/>
              <a:ea typeface="黑体"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16"/>
          <p:cNvSpPr>
            <a:spLocks noChangeShapeType="1"/>
          </p:cNvSpPr>
          <p:nvPr/>
        </p:nvSpPr>
        <p:spPr bwMode="auto">
          <a:xfrm>
            <a:off x="3143240" y="2000240"/>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 name="AutoShape 8"/>
          <p:cNvSpPr>
            <a:spLocks noChangeArrowheads="1"/>
          </p:cNvSpPr>
          <p:nvPr/>
        </p:nvSpPr>
        <p:spPr bwMode="auto">
          <a:xfrm>
            <a:off x="2857488" y="857232"/>
            <a:ext cx="3286148" cy="500067"/>
          </a:xfrm>
          <a:prstGeom prst="roundRect">
            <a:avLst>
              <a:gd name="adj" fmla="val 24375"/>
            </a:avLst>
          </a:prstGeom>
          <a:solidFill>
            <a:srgbClr val="C8B4C8"/>
          </a:solidFill>
          <a:ln w="9525">
            <a:noFill/>
            <a:round/>
            <a:headEnd/>
            <a:tailEnd/>
          </a:ln>
        </p:spPr>
        <p:txBody>
          <a:bodyPr wrap="none" anchor="ctr"/>
          <a:lstStyle/>
          <a:p>
            <a:pPr algn="ctr"/>
            <a:r>
              <a:rPr lang="zh-CN" altLang="en-US" sz="1400" b="1" dirty="0" smtClean="0">
                <a:solidFill>
                  <a:srgbClr val="000000"/>
                </a:solidFill>
                <a:latin typeface="华文仿宋" pitchFamily="2" charset="-122"/>
                <a:ea typeface="华文仿宋" pitchFamily="2" charset="-122"/>
              </a:rPr>
              <a:t>请款借支</a:t>
            </a:r>
            <a:endParaRPr lang="en-US" altLang="zh-CN" sz="1400" b="1" dirty="0" smtClean="0">
              <a:solidFill>
                <a:srgbClr val="000000"/>
              </a:solidFill>
              <a:latin typeface="华文仿宋" pitchFamily="2" charset="-122"/>
              <a:ea typeface="华文仿宋" pitchFamily="2" charset="-122"/>
            </a:endParaRPr>
          </a:p>
          <a:p>
            <a:pPr algn="ctr"/>
            <a:r>
              <a:rPr lang="zh-CN" altLang="en-US" sz="1100" dirty="0" smtClean="0">
                <a:solidFill>
                  <a:srgbClr val="000000"/>
                </a:solidFill>
                <a:latin typeface="华文仿宋" pitchFamily="2" charset="-122"/>
                <a:ea typeface="华文仿宋" pitchFamily="2" charset="-122"/>
              </a:rPr>
              <a:t>（即预付款或需借差旅费、借劳务酬金等）</a:t>
            </a:r>
            <a:endParaRPr lang="da-DK" sz="1100" dirty="0">
              <a:solidFill>
                <a:srgbClr val="000000"/>
              </a:solidFill>
              <a:latin typeface="华文仿宋" pitchFamily="2" charset="-122"/>
              <a:ea typeface="华文仿宋" pitchFamily="2" charset="-122"/>
            </a:endParaRPr>
          </a:p>
        </p:txBody>
      </p:sp>
      <p:sp>
        <p:nvSpPr>
          <p:cNvPr id="4" name="AutoShape 5"/>
          <p:cNvSpPr>
            <a:spLocks noChangeArrowheads="1"/>
          </p:cNvSpPr>
          <p:nvPr/>
        </p:nvSpPr>
        <p:spPr bwMode="auto">
          <a:xfrm rot="10800000">
            <a:off x="1214414" y="1571612"/>
            <a:ext cx="2857520"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r>
              <a:rPr lang="zh-CN" altLang="en-US" sz="1600" b="1" dirty="0" smtClean="0">
                <a:solidFill>
                  <a:srgbClr val="000000"/>
                </a:solidFill>
                <a:latin typeface="华文仿宋" pitchFamily="2" charset="-122"/>
                <a:ea typeface="华文仿宋" pitchFamily="2" charset="-122"/>
              </a:rPr>
              <a:t>现金请款</a:t>
            </a:r>
            <a:endParaRPr lang="en-US" altLang="zh-CN" sz="1600" b="1" dirty="0" smtClean="0">
              <a:solidFill>
                <a:srgbClr val="000000"/>
              </a:solidFill>
              <a:latin typeface="华文仿宋" pitchFamily="2" charset="-122"/>
              <a:ea typeface="华文仿宋" pitchFamily="2" charset="-122"/>
            </a:endParaRPr>
          </a:p>
          <a:p>
            <a:pPr algn="ctr"/>
            <a:r>
              <a:rPr lang="zh-CN" altLang="en-US" sz="1100" dirty="0" smtClean="0">
                <a:solidFill>
                  <a:srgbClr val="000000"/>
                </a:solidFill>
                <a:latin typeface="华文仿宋" pitchFamily="2" charset="-122"/>
                <a:ea typeface="华文仿宋" pitchFamily="2" charset="-122"/>
              </a:rPr>
              <a:t>（只适用于差旅费、举办会议零星借款</a:t>
            </a:r>
            <a:endParaRPr lang="en-US" altLang="zh-CN" sz="1100" dirty="0" smtClean="0">
              <a:solidFill>
                <a:srgbClr val="000000"/>
              </a:solidFill>
              <a:latin typeface="华文仿宋" pitchFamily="2" charset="-122"/>
              <a:ea typeface="华文仿宋" pitchFamily="2" charset="-122"/>
            </a:endParaRPr>
          </a:p>
          <a:p>
            <a:pPr algn="ctr"/>
            <a:r>
              <a:rPr lang="zh-CN" altLang="en-US" sz="1100" dirty="0" smtClean="0">
                <a:solidFill>
                  <a:srgbClr val="000000"/>
                </a:solidFill>
                <a:latin typeface="华文仿宋" pitchFamily="2" charset="-122"/>
                <a:ea typeface="华文仿宋" pitchFamily="2" charset="-122"/>
              </a:rPr>
              <a:t>和劳务酬金借款）</a:t>
            </a:r>
            <a:endParaRPr lang="da-DK" sz="1100" dirty="0" smtClean="0">
              <a:solidFill>
                <a:srgbClr val="000000"/>
              </a:solidFill>
              <a:latin typeface="华文仿宋" pitchFamily="2" charset="-122"/>
              <a:ea typeface="华文仿宋" pitchFamily="2" charset="-122"/>
            </a:endParaRPr>
          </a:p>
        </p:txBody>
      </p:sp>
      <p:sp>
        <p:nvSpPr>
          <p:cNvPr id="6" name="Line 16"/>
          <p:cNvSpPr>
            <a:spLocks noChangeShapeType="1"/>
          </p:cNvSpPr>
          <p:nvPr/>
        </p:nvSpPr>
        <p:spPr bwMode="auto">
          <a:xfrm>
            <a:off x="5643570" y="2000240"/>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7" name="AutoShape 5"/>
          <p:cNvSpPr>
            <a:spLocks noChangeArrowheads="1"/>
          </p:cNvSpPr>
          <p:nvPr/>
        </p:nvSpPr>
        <p:spPr bwMode="auto">
          <a:xfrm rot="10800000">
            <a:off x="4786314" y="1571612"/>
            <a:ext cx="2857520"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r>
              <a:rPr lang="zh-CN" altLang="en-US" sz="1600" b="1" dirty="0" smtClean="0">
                <a:solidFill>
                  <a:srgbClr val="000000"/>
                </a:solidFill>
                <a:latin typeface="华文仿宋" pitchFamily="2" charset="-122"/>
                <a:ea typeface="华文仿宋" pitchFamily="2" charset="-122"/>
              </a:rPr>
              <a:t>转账请款</a:t>
            </a:r>
            <a:endParaRPr lang="en-US" altLang="zh-CN" sz="1600" b="1" dirty="0" smtClean="0">
              <a:solidFill>
                <a:srgbClr val="000000"/>
              </a:solidFill>
              <a:latin typeface="华文仿宋" pitchFamily="2" charset="-122"/>
              <a:ea typeface="华文仿宋" pitchFamily="2" charset="-122"/>
            </a:endParaRPr>
          </a:p>
          <a:p>
            <a:pPr algn="ctr"/>
            <a:r>
              <a:rPr lang="zh-CN" altLang="en-US" sz="1100" dirty="0" smtClean="0">
                <a:solidFill>
                  <a:srgbClr val="000000"/>
                </a:solidFill>
                <a:latin typeface="华文仿宋" pitchFamily="2" charset="-122"/>
                <a:ea typeface="华文仿宋" pitchFamily="2" charset="-122"/>
              </a:rPr>
              <a:t>除现金请款外的其余款（预付款）</a:t>
            </a:r>
            <a:endParaRPr lang="da-DK" sz="1100" dirty="0" smtClean="0">
              <a:solidFill>
                <a:srgbClr val="000000"/>
              </a:solidFill>
              <a:latin typeface="华文仿宋" pitchFamily="2" charset="-122"/>
              <a:ea typeface="华文仿宋" pitchFamily="2" charset="-122"/>
            </a:endParaRPr>
          </a:p>
        </p:txBody>
      </p:sp>
      <p:sp>
        <p:nvSpPr>
          <p:cNvPr id="8" name="Line 16"/>
          <p:cNvSpPr>
            <a:spLocks noChangeShapeType="1"/>
          </p:cNvSpPr>
          <p:nvPr/>
        </p:nvSpPr>
        <p:spPr bwMode="auto">
          <a:xfrm>
            <a:off x="4000496" y="3643314"/>
            <a:ext cx="0" cy="468000"/>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11" name="Bent Arrow 52"/>
          <p:cNvSpPr>
            <a:spLocks noChangeArrowheads="1"/>
          </p:cNvSpPr>
          <p:nvPr/>
        </p:nvSpPr>
        <p:spPr bwMode="auto">
          <a:xfrm rot="5400000" flipV="1">
            <a:off x="2285985" y="1142983"/>
            <a:ext cx="428629" cy="428631"/>
          </a:xfrm>
          <a:custGeom>
            <a:avLst/>
            <a:gdLst>
              <a:gd name="T0" fmla="*/ 778950 w 1038600"/>
              <a:gd name="T1" fmla="*/ 0 h 1108618"/>
              <a:gd name="T2" fmla="*/ 778950 w 1038600"/>
              <a:gd name="T3" fmla="*/ 519300 h 1108618"/>
              <a:gd name="T4" fmla="*/ 129825 w 1038600"/>
              <a:gd name="T5" fmla="*/ 1108618 h 1108618"/>
              <a:gd name="T6" fmla="*/ 1038600 w 1038600"/>
              <a:gd name="T7" fmla="*/ 259650 h 1108618"/>
              <a:gd name="T8" fmla="*/ 0 60000 65536"/>
              <a:gd name="T9" fmla="*/ 0 60000 65536"/>
              <a:gd name="T10" fmla="*/ 0 60000 65536"/>
              <a:gd name="T11" fmla="*/ 0 60000 65536"/>
              <a:gd name="T12" fmla="*/ 0 w 1038600"/>
              <a:gd name="T13" fmla="*/ 0 h 1108618"/>
              <a:gd name="T14" fmla="*/ 1038600 w 1038600"/>
              <a:gd name="T15" fmla="*/ 1108618 h 1108618"/>
            </a:gdLst>
            <a:ahLst/>
            <a:cxnLst>
              <a:cxn ang="T8">
                <a:pos x="T0" y="T1"/>
              </a:cxn>
              <a:cxn ang="T9">
                <a:pos x="T2" y="T3"/>
              </a:cxn>
              <a:cxn ang="T10">
                <a:pos x="T4" y="T5"/>
              </a:cxn>
              <a:cxn ang="T11">
                <a:pos x="T6" y="T7"/>
              </a:cxn>
            </a:cxnLst>
            <a:rect l="T12" t="T13" r="T14" b="T15"/>
            <a:pathLst>
              <a:path w="1038600" h="1108618">
                <a:moveTo>
                  <a:pt x="0" y="1108618"/>
                </a:moveTo>
                <a:lnTo>
                  <a:pt x="0" y="584213"/>
                </a:lnTo>
                <a:cubicBezTo>
                  <a:pt x="0" y="333261"/>
                  <a:pt x="203436" y="129825"/>
                  <a:pt x="454387" y="129825"/>
                </a:cubicBezTo>
                <a:lnTo>
                  <a:pt x="778950" y="129825"/>
                </a:lnTo>
                <a:lnTo>
                  <a:pt x="778950" y="0"/>
                </a:lnTo>
                <a:lnTo>
                  <a:pt x="1038600" y="259650"/>
                </a:lnTo>
                <a:lnTo>
                  <a:pt x="778950" y="519300"/>
                </a:lnTo>
                <a:lnTo>
                  <a:pt x="778950" y="389475"/>
                </a:lnTo>
                <a:lnTo>
                  <a:pt x="454388" y="389475"/>
                </a:lnTo>
                <a:lnTo>
                  <a:pt x="454387" y="389475"/>
                </a:lnTo>
                <a:cubicBezTo>
                  <a:pt x="346837" y="389475"/>
                  <a:pt x="259650" y="476662"/>
                  <a:pt x="259650" y="584212"/>
                </a:cubicBezTo>
                <a:lnTo>
                  <a:pt x="259650" y="1108618"/>
                </a:lnTo>
                <a:lnTo>
                  <a:pt x="0" y="1108618"/>
                </a:lnTo>
                <a:close/>
              </a:path>
            </a:pathLst>
          </a:custGeom>
          <a:solidFill>
            <a:srgbClr val="C8B4C8"/>
          </a:solidFill>
          <a:ln w="9525">
            <a:noFill/>
            <a:miter lim="800000"/>
            <a:headEnd/>
            <a:tailEnd/>
          </a:ln>
          <a:effectLst>
            <a:outerShdw dist="23000" dir="1439980" rotWithShape="0">
              <a:srgbClr val="808080">
                <a:alpha val="34998"/>
              </a:srgbClr>
            </a:outerShdw>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2" name="Bent Arrow 40"/>
          <p:cNvSpPr>
            <a:spLocks noChangeArrowheads="1"/>
          </p:cNvSpPr>
          <p:nvPr/>
        </p:nvSpPr>
        <p:spPr bwMode="auto">
          <a:xfrm rot="5400000">
            <a:off x="6215074" y="1142984"/>
            <a:ext cx="428628" cy="428628"/>
          </a:xfrm>
          <a:custGeom>
            <a:avLst/>
            <a:gdLst>
              <a:gd name="T0" fmla="*/ 778950 w 1038600"/>
              <a:gd name="T1" fmla="*/ 0 h 1108618"/>
              <a:gd name="T2" fmla="*/ 778950 w 1038600"/>
              <a:gd name="T3" fmla="*/ 519300 h 1108618"/>
              <a:gd name="T4" fmla="*/ 129825 w 1038600"/>
              <a:gd name="T5" fmla="*/ 1108618 h 1108618"/>
              <a:gd name="T6" fmla="*/ 1038600 w 1038600"/>
              <a:gd name="T7" fmla="*/ 259650 h 1108618"/>
              <a:gd name="T8" fmla="*/ 0 60000 65536"/>
              <a:gd name="T9" fmla="*/ 0 60000 65536"/>
              <a:gd name="T10" fmla="*/ 0 60000 65536"/>
              <a:gd name="T11" fmla="*/ 0 60000 65536"/>
              <a:gd name="T12" fmla="*/ 0 w 1038600"/>
              <a:gd name="T13" fmla="*/ 0 h 1108618"/>
              <a:gd name="T14" fmla="*/ 1038600 w 1038600"/>
              <a:gd name="T15" fmla="*/ 1108618 h 1108618"/>
            </a:gdLst>
            <a:ahLst/>
            <a:cxnLst>
              <a:cxn ang="T8">
                <a:pos x="T0" y="T1"/>
              </a:cxn>
              <a:cxn ang="T9">
                <a:pos x="T2" y="T3"/>
              </a:cxn>
              <a:cxn ang="T10">
                <a:pos x="T4" y="T5"/>
              </a:cxn>
              <a:cxn ang="T11">
                <a:pos x="T6" y="T7"/>
              </a:cxn>
            </a:cxnLst>
            <a:rect l="T12" t="T13" r="T14" b="T15"/>
            <a:pathLst>
              <a:path w="1038600" h="1108618">
                <a:moveTo>
                  <a:pt x="0" y="1108618"/>
                </a:moveTo>
                <a:lnTo>
                  <a:pt x="0" y="584213"/>
                </a:lnTo>
                <a:cubicBezTo>
                  <a:pt x="0" y="333261"/>
                  <a:pt x="203436" y="129825"/>
                  <a:pt x="454387" y="129825"/>
                </a:cubicBezTo>
                <a:lnTo>
                  <a:pt x="778950" y="129825"/>
                </a:lnTo>
                <a:lnTo>
                  <a:pt x="778950" y="0"/>
                </a:lnTo>
                <a:lnTo>
                  <a:pt x="1038600" y="259650"/>
                </a:lnTo>
                <a:lnTo>
                  <a:pt x="778950" y="519300"/>
                </a:lnTo>
                <a:lnTo>
                  <a:pt x="778950" y="389475"/>
                </a:lnTo>
                <a:lnTo>
                  <a:pt x="454388" y="389475"/>
                </a:lnTo>
                <a:lnTo>
                  <a:pt x="454387" y="389475"/>
                </a:lnTo>
                <a:cubicBezTo>
                  <a:pt x="346837" y="389475"/>
                  <a:pt x="259650" y="476662"/>
                  <a:pt x="259650" y="584212"/>
                </a:cubicBezTo>
                <a:lnTo>
                  <a:pt x="259650" y="1108618"/>
                </a:lnTo>
                <a:lnTo>
                  <a:pt x="0" y="1108618"/>
                </a:lnTo>
                <a:close/>
              </a:path>
            </a:pathLst>
          </a:custGeom>
          <a:solidFill>
            <a:srgbClr val="E5DBE5"/>
          </a:solidFill>
          <a:ln w="9525">
            <a:noFill/>
            <a:miter lim="800000"/>
            <a:headEnd/>
            <a:tailEnd/>
          </a:ln>
          <a:effectLst>
            <a:outerShdw dist="23000" dir="1439980" rotWithShape="0">
              <a:srgbClr val="808080">
                <a:alpha val="34998"/>
              </a:srgbClr>
            </a:outerShdw>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4" name="AutoShape 10"/>
          <p:cNvSpPr>
            <a:spLocks noChangeArrowheads="1"/>
          </p:cNvSpPr>
          <p:nvPr/>
        </p:nvSpPr>
        <p:spPr bwMode="auto">
          <a:xfrm>
            <a:off x="5143505" y="4714884"/>
            <a:ext cx="1928826" cy="428628"/>
          </a:xfrm>
          <a:prstGeom prst="roundRect">
            <a:avLst>
              <a:gd name="adj" fmla="val 22537"/>
            </a:avLst>
          </a:prstGeom>
          <a:solidFill>
            <a:srgbClr val="164374"/>
          </a:solidFill>
          <a:ln>
            <a:noFill/>
          </a:ln>
        </p:spPr>
        <p:txBody>
          <a:bodyPr wrap="none" anchor="ctr"/>
          <a:lstStyle/>
          <a:p>
            <a:pPr algn="ctr"/>
            <a:r>
              <a:rPr lang="zh-CN" altLang="en-US" sz="1000" b="1" dirty="0" smtClean="0">
                <a:solidFill>
                  <a:schemeClr val="bg1"/>
                </a:solidFill>
                <a:latin typeface="微软雅黑" pitchFamily="34" charset="-122"/>
                <a:ea typeface="经典繁仿黑"/>
              </a:rPr>
              <a:t>转账：通过网银转账支付</a:t>
            </a:r>
            <a:endParaRPr lang="zh-CN" altLang="en-US" sz="1000" b="1" dirty="0">
              <a:solidFill>
                <a:schemeClr val="bg1"/>
              </a:solidFill>
              <a:latin typeface="微软雅黑" pitchFamily="34" charset="-122"/>
              <a:ea typeface="经典繁仿黑"/>
            </a:endParaRPr>
          </a:p>
        </p:txBody>
      </p:sp>
      <p:sp>
        <p:nvSpPr>
          <p:cNvPr id="15" name="AutoShape 10"/>
          <p:cNvSpPr>
            <a:spLocks noChangeArrowheads="1"/>
          </p:cNvSpPr>
          <p:nvPr/>
        </p:nvSpPr>
        <p:spPr bwMode="auto">
          <a:xfrm>
            <a:off x="2071670" y="4714884"/>
            <a:ext cx="2071702" cy="357190"/>
          </a:xfrm>
          <a:prstGeom prst="roundRect">
            <a:avLst>
              <a:gd name="adj" fmla="val 22537"/>
            </a:avLst>
          </a:prstGeom>
          <a:solidFill>
            <a:srgbClr val="164374"/>
          </a:solidFill>
          <a:ln>
            <a:noFill/>
          </a:ln>
        </p:spPr>
        <p:txBody>
          <a:bodyPr wrap="none" anchor="ctr"/>
          <a:lstStyle/>
          <a:p>
            <a:pPr algn="ctr"/>
            <a:r>
              <a:rPr lang="zh-CN" altLang="en-US" sz="1000" b="1" dirty="0" smtClean="0">
                <a:solidFill>
                  <a:schemeClr val="bg1"/>
                </a:solidFill>
                <a:latin typeface="微软雅黑" pitchFamily="34" charset="-122"/>
                <a:ea typeface="经典繁仿黑"/>
              </a:rPr>
              <a:t>    现金：到现金出纳窗签名领取现金   </a:t>
            </a:r>
            <a:endParaRPr lang="zh-CN" altLang="en-US" sz="1000" b="1" dirty="0">
              <a:solidFill>
                <a:schemeClr val="bg1"/>
              </a:solidFill>
              <a:latin typeface="微软雅黑" pitchFamily="34" charset="-122"/>
              <a:ea typeface="经典繁仿黑"/>
            </a:endParaRPr>
          </a:p>
        </p:txBody>
      </p:sp>
      <p:sp>
        <p:nvSpPr>
          <p:cNvPr id="19" name="Line 16"/>
          <p:cNvSpPr>
            <a:spLocks noChangeShapeType="1"/>
          </p:cNvSpPr>
          <p:nvPr/>
        </p:nvSpPr>
        <p:spPr bwMode="auto">
          <a:xfrm>
            <a:off x="4429124" y="2571744"/>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0" name="AutoShape 10"/>
          <p:cNvSpPr>
            <a:spLocks noChangeArrowheads="1"/>
          </p:cNvSpPr>
          <p:nvPr/>
        </p:nvSpPr>
        <p:spPr bwMode="auto">
          <a:xfrm>
            <a:off x="3000364" y="2357430"/>
            <a:ext cx="3071834" cy="428628"/>
          </a:xfrm>
          <a:prstGeom prst="roundRect">
            <a:avLst>
              <a:gd name="adj" fmla="val 22537"/>
            </a:avLst>
          </a:prstGeom>
          <a:solidFill>
            <a:srgbClr val="C8B4C8"/>
          </a:solidFill>
          <a:ln>
            <a:noFill/>
          </a:ln>
        </p:spPr>
        <p:txBody>
          <a:bodyPr wrap="none" anchor="ctr"/>
          <a:lstStyle/>
          <a:p>
            <a:pPr algn="ctr">
              <a:lnSpc>
                <a:spcPct val="120000"/>
              </a:lnSpc>
            </a:pPr>
            <a:r>
              <a:rPr lang="zh-CN" altLang="en-US" sz="1200" dirty="0" smtClean="0">
                <a:solidFill>
                  <a:srgbClr val="000000"/>
                </a:solidFill>
                <a:latin typeface="华文仿宋" pitchFamily="2" charset="-122"/>
                <a:ea typeface="华文仿宋" pitchFamily="2" charset="-122"/>
              </a:rPr>
              <a:t> </a:t>
            </a:r>
            <a:r>
              <a:rPr lang="zh-CN" altLang="en-US" sz="1100" dirty="0" smtClean="0">
                <a:solidFill>
                  <a:srgbClr val="000000"/>
                </a:solidFill>
                <a:latin typeface="华文仿宋" pitchFamily="2" charset="-122"/>
                <a:ea typeface="华文仿宋" pitchFamily="2" charset="-122"/>
              </a:rPr>
              <a:t>填写</a:t>
            </a:r>
            <a:r>
              <a:rPr lang="en-US" altLang="zh-CN" sz="1100" dirty="0" smtClean="0">
                <a:solidFill>
                  <a:srgbClr val="000000"/>
                </a:solidFill>
                <a:latin typeface="华文仿宋" pitchFamily="2" charset="-122"/>
                <a:ea typeface="华文仿宋" pitchFamily="2" charset="-122"/>
              </a:rPr>
              <a:t>《</a:t>
            </a:r>
            <a:r>
              <a:rPr lang="zh-CN" altLang="en-US" sz="1100" dirty="0" smtClean="0">
                <a:solidFill>
                  <a:srgbClr val="000000"/>
                </a:solidFill>
                <a:latin typeface="华文仿宋" pitchFamily="2" charset="-122"/>
                <a:ea typeface="华文仿宋" pitchFamily="2" charset="-122"/>
              </a:rPr>
              <a:t>中山大学新华学院借款单</a:t>
            </a:r>
            <a:r>
              <a:rPr lang="en-US" altLang="zh-CN" sz="1100" dirty="0" smtClean="0">
                <a:solidFill>
                  <a:srgbClr val="000000"/>
                </a:solidFill>
                <a:latin typeface="华文仿宋" pitchFamily="2" charset="-122"/>
                <a:ea typeface="华文仿宋" pitchFamily="2" charset="-122"/>
              </a:rPr>
              <a:t>》</a:t>
            </a:r>
            <a:r>
              <a:rPr lang="zh-CN" altLang="en-US" sz="1100" b="1" dirty="0" smtClean="0"/>
              <a:t> ①</a:t>
            </a:r>
            <a:endParaRPr lang="en-US" altLang="zh-CN" sz="1100" dirty="0" smtClean="0">
              <a:latin typeface="华文仿宋" pitchFamily="2" charset="-122"/>
              <a:ea typeface="华文仿宋" pitchFamily="2" charset="-122"/>
            </a:endParaRPr>
          </a:p>
        </p:txBody>
      </p:sp>
      <p:sp>
        <p:nvSpPr>
          <p:cNvPr id="21" name="AutoShape 10"/>
          <p:cNvSpPr>
            <a:spLocks noChangeArrowheads="1"/>
          </p:cNvSpPr>
          <p:nvPr/>
        </p:nvSpPr>
        <p:spPr bwMode="auto">
          <a:xfrm>
            <a:off x="2643174" y="71414"/>
            <a:ext cx="3714776" cy="500066"/>
          </a:xfrm>
          <a:prstGeom prst="roundRect">
            <a:avLst>
              <a:gd name="adj" fmla="val 22537"/>
            </a:avLst>
          </a:prstGeom>
          <a:solidFill>
            <a:srgbClr val="003300"/>
          </a:solidFill>
          <a:ln>
            <a:noFill/>
          </a:ln>
        </p:spPr>
        <p:txBody>
          <a:bodyPr wrap="none" anchor="ctr"/>
          <a:lstStyle/>
          <a:p>
            <a:pPr algn="ctr"/>
            <a:r>
              <a:rPr lang="zh-CN" altLang="en-US" sz="2400" b="1" dirty="0" smtClean="0">
                <a:solidFill>
                  <a:schemeClr val="bg1"/>
                </a:solidFill>
                <a:latin typeface="黑体" pitchFamily="49" charset="-122"/>
                <a:ea typeface="黑体" pitchFamily="49" charset="-122"/>
              </a:rPr>
              <a:t>请款借支流程</a:t>
            </a:r>
            <a:endParaRPr lang="zh-CN" altLang="en-US" sz="2400" b="1" dirty="0">
              <a:solidFill>
                <a:schemeClr val="bg1"/>
              </a:solidFill>
              <a:latin typeface="黑体" pitchFamily="49" charset="-122"/>
              <a:ea typeface="黑体" pitchFamily="49" charset="-122"/>
            </a:endParaRPr>
          </a:p>
        </p:txBody>
      </p:sp>
      <p:sp>
        <p:nvSpPr>
          <p:cNvPr id="5" name="AutoShape 10"/>
          <p:cNvSpPr>
            <a:spLocks noChangeArrowheads="1"/>
          </p:cNvSpPr>
          <p:nvPr/>
        </p:nvSpPr>
        <p:spPr bwMode="auto">
          <a:xfrm>
            <a:off x="3357554" y="4214818"/>
            <a:ext cx="2571768" cy="428628"/>
          </a:xfrm>
          <a:prstGeom prst="roundRect">
            <a:avLst>
              <a:gd name="adj" fmla="val 22537"/>
            </a:avLst>
          </a:prstGeom>
          <a:solidFill>
            <a:srgbClr val="C8B4C8"/>
          </a:solidFill>
          <a:ln>
            <a:noFill/>
          </a:ln>
        </p:spPr>
        <p:txBody>
          <a:bodyPr wrap="none" anchor="ctr"/>
          <a:lstStyle/>
          <a:p>
            <a:pPr algn="ctr">
              <a:lnSpc>
                <a:spcPct val="120000"/>
              </a:lnSpc>
            </a:pPr>
            <a:r>
              <a:rPr lang="zh-CN" altLang="en-US" sz="1100" dirty="0" smtClean="0">
                <a:latin typeface="微软雅黑" pitchFamily="34" charset="-122"/>
                <a:ea typeface="微软雅黑" pitchFamily="34" charset="-122"/>
              </a:rPr>
              <a:t>持</a:t>
            </a:r>
            <a:r>
              <a:rPr lang="en-US" altLang="zh-CN" sz="1100" dirty="0" smtClean="0">
                <a:latin typeface="微软雅黑" pitchFamily="34" charset="-122"/>
                <a:ea typeface="微软雅黑" pitchFamily="34" charset="-122"/>
              </a:rPr>
              <a:t>《</a:t>
            </a:r>
            <a:r>
              <a:rPr lang="zh-CN" altLang="en-US" sz="1100" dirty="0" smtClean="0">
                <a:latin typeface="微软雅黑" pitchFamily="34" charset="-122"/>
                <a:ea typeface="微软雅黑" pitchFamily="34" charset="-122"/>
              </a:rPr>
              <a:t>借款单</a:t>
            </a:r>
            <a:r>
              <a:rPr lang="en-US" altLang="zh-CN" sz="1100" dirty="0" smtClean="0">
                <a:latin typeface="微软雅黑" pitchFamily="34" charset="-122"/>
                <a:ea typeface="微软雅黑" pitchFamily="34" charset="-122"/>
              </a:rPr>
              <a:t>》</a:t>
            </a:r>
            <a:r>
              <a:rPr lang="zh-CN" altLang="en-US" sz="1100" dirty="0" smtClean="0">
                <a:latin typeface="微软雅黑" pitchFamily="34" charset="-122"/>
                <a:ea typeface="微软雅黑" pitchFamily="34" charset="-122"/>
              </a:rPr>
              <a:t>及相关附件</a:t>
            </a:r>
            <a:r>
              <a:rPr lang="zh-CN" altLang="en-US" sz="1100" b="1" dirty="0" smtClean="0"/>
              <a:t>②</a:t>
            </a:r>
            <a:r>
              <a:rPr lang="zh-CN" altLang="en-US" sz="1100" dirty="0" smtClean="0">
                <a:latin typeface="微软雅黑" pitchFamily="34" charset="-122"/>
                <a:ea typeface="微软雅黑" pitchFamily="34" charset="-122"/>
              </a:rPr>
              <a:t>到财务部报账</a:t>
            </a:r>
            <a:endParaRPr lang="en-US" altLang="zh-CN" sz="1100" dirty="0" smtClean="0">
              <a:latin typeface="微软雅黑" pitchFamily="34" charset="-122"/>
              <a:ea typeface="微软雅黑" pitchFamily="34" charset="-122"/>
            </a:endParaRPr>
          </a:p>
        </p:txBody>
      </p:sp>
      <p:grpSp>
        <p:nvGrpSpPr>
          <p:cNvPr id="22" name="Group 17"/>
          <p:cNvGrpSpPr>
            <a:grpSpLocks/>
          </p:cNvGrpSpPr>
          <p:nvPr/>
        </p:nvGrpSpPr>
        <p:grpSpPr bwMode="auto">
          <a:xfrm>
            <a:off x="3786182" y="5143512"/>
            <a:ext cx="1785950" cy="512762"/>
            <a:chOff x="1410" y="2922"/>
            <a:chExt cx="912" cy="384"/>
          </a:xfrm>
          <a:solidFill>
            <a:srgbClr val="C8B4C8"/>
          </a:solidFill>
        </p:grpSpPr>
        <p:sp>
          <p:nvSpPr>
            <p:cNvPr id="23" name="Freeform 18"/>
            <p:cNvSpPr>
              <a:spLocks/>
            </p:cNvSpPr>
            <p:nvPr/>
          </p:nvSpPr>
          <p:spPr bwMode="auto">
            <a:xfrm rot="10800000">
              <a:off x="1410" y="2922"/>
              <a:ext cx="544" cy="277"/>
            </a:xfrm>
            <a:custGeom>
              <a:avLst/>
              <a:gdLst>
                <a:gd name="T0" fmla="*/ 0 w 2750"/>
                <a:gd name="T1" fmla="*/ 0 h 1733"/>
                <a:gd name="T2" fmla="*/ 0 w 2750"/>
                <a:gd name="T3" fmla="*/ 0 h 1733"/>
                <a:gd name="T4" fmla="*/ 0 w 2750"/>
                <a:gd name="T5" fmla="*/ 0 h 1733"/>
                <a:gd name="T6" fmla="*/ 0 w 2750"/>
                <a:gd name="T7" fmla="*/ 0 h 1733"/>
                <a:gd name="T8" fmla="*/ 0 w 2750"/>
                <a:gd name="T9" fmla="*/ 0 h 1733"/>
                <a:gd name="T10" fmla="*/ 0 w 2750"/>
                <a:gd name="T11" fmla="*/ 0 h 1733"/>
                <a:gd name="T12" fmla="*/ 0 w 2750"/>
                <a:gd name="T13" fmla="*/ 0 h 1733"/>
                <a:gd name="T14" fmla="*/ 0 w 2750"/>
                <a:gd name="T15" fmla="*/ 0 h 1733"/>
                <a:gd name="T16" fmla="*/ 0 w 2750"/>
                <a:gd name="T17" fmla="*/ 0 h 1733"/>
                <a:gd name="T18" fmla="*/ 0 w 2750"/>
                <a:gd name="T19" fmla="*/ 0 h 1733"/>
                <a:gd name="T20" fmla="*/ 0 w 2750"/>
                <a:gd name="T21" fmla="*/ 0 h 1733"/>
                <a:gd name="T22" fmla="*/ 0 w 2750"/>
                <a:gd name="T23" fmla="*/ 0 h 1733"/>
                <a:gd name="T24" fmla="*/ 0 w 2750"/>
                <a:gd name="T25" fmla="*/ 0 h 1733"/>
                <a:gd name="T26" fmla="*/ 0 w 2750"/>
                <a:gd name="T27" fmla="*/ 0 h 1733"/>
                <a:gd name="T28" fmla="*/ 0 w 2750"/>
                <a:gd name="T29" fmla="*/ 0 h 1733"/>
                <a:gd name="T30" fmla="*/ 0 w 2750"/>
                <a:gd name="T31" fmla="*/ 0 h 1733"/>
                <a:gd name="T32" fmla="*/ 0 w 2750"/>
                <a:gd name="T33" fmla="*/ 0 h 1733"/>
                <a:gd name="T34" fmla="*/ 0 w 2750"/>
                <a:gd name="T35" fmla="*/ 0 h 1733"/>
                <a:gd name="T36" fmla="*/ 0 w 2750"/>
                <a:gd name="T37" fmla="*/ 0 h 1733"/>
                <a:gd name="T38" fmla="*/ 0 w 2750"/>
                <a:gd name="T39" fmla="*/ 0 h 1733"/>
                <a:gd name="T40" fmla="*/ 0 w 2750"/>
                <a:gd name="T41" fmla="*/ 0 h 1733"/>
                <a:gd name="T42" fmla="*/ 0 w 2750"/>
                <a:gd name="T43" fmla="*/ 0 h 1733"/>
                <a:gd name="T44" fmla="*/ 0 w 2750"/>
                <a:gd name="T45" fmla="*/ 0 h 1733"/>
                <a:gd name="T46" fmla="*/ 0 w 2750"/>
                <a:gd name="T47" fmla="*/ 0 h 1733"/>
                <a:gd name="T48" fmla="*/ 0 w 2750"/>
                <a:gd name="T49" fmla="*/ 0 h 1733"/>
                <a:gd name="T50" fmla="*/ 0 w 2750"/>
                <a:gd name="T51" fmla="*/ 0 h 1733"/>
                <a:gd name="T52" fmla="*/ 0 w 2750"/>
                <a:gd name="T53" fmla="*/ 0 h 1733"/>
                <a:gd name="T54" fmla="*/ 0 w 2750"/>
                <a:gd name="T55" fmla="*/ 0 h 1733"/>
                <a:gd name="T56" fmla="*/ 0 w 2750"/>
                <a:gd name="T57" fmla="*/ 0 h 1733"/>
                <a:gd name="T58" fmla="*/ 0 w 2750"/>
                <a:gd name="T59" fmla="*/ 0 h 1733"/>
                <a:gd name="T60" fmla="*/ 0 w 2750"/>
                <a:gd name="T61" fmla="*/ 0 h 1733"/>
                <a:gd name="T62" fmla="*/ 0 w 2750"/>
                <a:gd name="T63" fmla="*/ 0 h 1733"/>
                <a:gd name="T64" fmla="*/ 0 w 2750"/>
                <a:gd name="T65" fmla="*/ 0 h 173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50"/>
                <a:gd name="T100" fmla="*/ 0 h 1733"/>
                <a:gd name="T101" fmla="*/ 2750 w 2750"/>
                <a:gd name="T102" fmla="*/ 1733 h 173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50" h="1733">
                  <a:moveTo>
                    <a:pt x="892" y="0"/>
                  </a:moveTo>
                  <a:lnTo>
                    <a:pt x="923" y="56"/>
                  </a:lnTo>
                  <a:lnTo>
                    <a:pt x="956" y="112"/>
                  </a:lnTo>
                  <a:lnTo>
                    <a:pt x="992" y="169"/>
                  </a:lnTo>
                  <a:lnTo>
                    <a:pt x="1030" y="226"/>
                  </a:lnTo>
                  <a:lnTo>
                    <a:pt x="1070" y="284"/>
                  </a:lnTo>
                  <a:lnTo>
                    <a:pt x="1113" y="343"/>
                  </a:lnTo>
                  <a:lnTo>
                    <a:pt x="1158" y="401"/>
                  </a:lnTo>
                  <a:lnTo>
                    <a:pt x="1206" y="461"/>
                  </a:lnTo>
                  <a:lnTo>
                    <a:pt x="1255" y="520"/>
                  </a:lnTo>
                  <a:lnTo>
                    <a:pt x="1306" y="579"/>
                  </a:lnTo>
                  <a:lnTo>
                    <a:pt x="1359" y="638"/>
                  </a:lnTo>
                  <a:lnTo>
                    <a:pt x="1414" y="697"/>
                  </a:lnTo>
                  <a:lnTo>
                    <a:pt x="1471" y="756"/>
                  </a:lnTo>
                  <a:lnTo>
                    <a:pt x="1529" y="815"/>
                  </a:lnTo>
                  <a:lnTo>
                    <a:pt x="1588" y="873"/>
                  </a:lnTo>
                  <a:lnTo>
                    <a:pt x="1650" y="931"/>
                  </a:lnTo>
                  <a:lnTo>
                    <a:pt x="1712" y="988"/>
                  </a:lnTo>
                  <a:lnTo>
                    <a:pt x="1776" y="1045"/>
                  </a:lnTo>
                  <a:lnTo>
                    <a:pt x="1841" y="1101"/>
                  </a:lnTo>
                  <a:lnTo>
                    <a:pt x="1907" y="1157"/>
                  </a:lnTo>
                  <a:lnTo>
                    <a:pt x="1974" y="1211"/>
                  </a:lnTo>
                  <a:lnTo>
                    <a:pt x="2041" y="1265"/>
                  </a:lnTo>
                  <a:lnTo>
                    <a:pt x="2110" y="1317"/>
                  </a:lnTo>
                  <a:lnTo>
                    <a:pt x="2180" y="1369"/>
                  </a:lnTo>
                  <a:lnTo>
                    <a:pt x="2250" y="1419"/>
                  </a:lnTo>
                  <a:lnTo>
                    <a:pt x="2320" y="1469"/>
                  </a:lnTo>
                  <a:lnTo>
                    <a:pt x="2391" y="1516"/>
                  </a:lnTo>
                  <a:lnTo>
                    <a:pt x="2462" y="1563"/>
                  </a:lnTo>
                  <a:lnTo>
                    <a:pt x="2534" y="1608"/>
                  </a:lnTo>
                  <a:lnTo>
                    <a:pt x="2606" y="1651"/>
                  </a:lnTo>
                  <a:lnTo>
                    <a:pt x="2678" y="1693"/>
                  </a:lnTo>
                  <a:lnTo>
                    <a:pt x="2750" y="1733"/>
                  </a:lnTo>
                  <a:lnTo>
                    <a:pt x="838" y="1733"/>
                  </a:lnTo>
                  <a:lnTo>
                    <a:pt x="805" y="1687"/>
                  </a:lnTo>
                  <a:lnTo>
                    <a:pt x="771" y="1640"/>
                  </a:lnTo>
                  <a:lnTo>
                    <a:pt x="738" y="1592"/>
                  </a:lnTo>
                  <a:lnTo>
                    <a:pt x="705" y="1542"/>
                  </a:lnTo>
                  <a:lnTo>
                    <a:pt x="672" y="1492"/>
                  </a:lnTo>
                  <a:lnTo>
                    <a:pt x="640" y="1441"/>
                  </a:lnTo>
                  <a:lnTo>
                    <a:pt x="608" y="1389"/>
                  </a:lnTo>
                  <a:lnTo>
                    <a:pt x="576" y="1336"/>
                  </a:lnTo>
                  <a:lnTo>
                    <a:pt x="545" y="1282"/>
                  </a:lnTo>
                  <a:lnTo>
                    <a:pt x="514" y="1227"/>
                  </a:lnTo>
                  <a:lnTo>
                    <a:pt x="483" y="1172"/>
                  </a:lnTo>
                  <a:lnTo>
                    <a:pt x="453" y="1117"/>
                  </a:lnTo>
                  <a:lnTo>
                    <a:pt x="427" y="1057"/>
                  </a:lnTo>
                  <a:lnTo>
                    <a:pt x="421" y="1004"/>
                  </a:lnTo>
                  <a:lnTo>
                    <a:pt x="386" y="947"/>
                  </a:lnTo>
                  <a:lnTo>
                    <a:pt x="355" y="890"/>
                  </a:lnTo>
                  <a:lnTo>
                    <a:pt x="329" y="832"/>
                  </a:lnTo>
                  <a:lnTo>
                    <a:pt x="301" y="779"/>
                  </a:lnTo>
                  <a:lnTo>
                    <a:pt x="277" y="719"/>
                  </a:lnTo>
                  <a:lnTo>
                    <a:pt x="254" y="661"/>
                  </a:lnTo>
                  <a:lnTo>
                    <a:pt x="227" y="607"/>
                  </a:lnTo>
                  <a:lnTo>
                    <a:pt x="205" y="551"/>
                  </a:lnTo>
                  <a:lnTo>
                    <a:pt x="182" y="491"/>
                  </a:lnTo>
                  <a:lnTo>
                    <a:pt x="163" y="437"/>
                  </a:lnTo>
                  <a:lnTo>
                    <a:pt x="140" y="380"/>
                  </a:lnTo>
                  <a:lnTo>
                    <a:pt x="116" y="320"/>
                  </a:lnTo>
                  <a:lnTo>
                    <a:pt x="94" y="268"/>
                  </a:lnTo>
                  <a:lnTo>
                    <a:pt x="76" y="211"/>
                  </a:lnTo>
                  <a:lnTo>
                    <a:pt x="55" y="158"/>
                  </a:lnTo>
                  <a:lnTo>
                    <a:pt x="40" y="106"/>
                  </a:lnTo>
                  <a:lnTo>
                    <a:pt x="25" y="50"/>
                  </a:lnTo>
                  <a:lnTo>
                    <a:pt x="0" y="0"/>
                  </a:lnTo>
                  <a:lnTo>
                    <a:pt x="892" y="0"/>
                  </a:lnTo>
                  <a:close/>
                </a:path>
              </a:pathLst>
            </a:custGeom>
            <a:grpFill/>
            <a:ln w="9525" cap="flat" cmpd="sng">
              <a:noFill/>
              <a:prstDash val="solid"/>
              <a:round/>
              <a:headEnd type="none" w="med" len="med"/>
              <a:tailEnd type="none" w="med" len="med"/>
            </a:ln>
          </p:spPr>
          <p:txBody>
            <a:bodyPr/>
            <a:lstStyle/>
            <a:p>
              <a:endParaRPr lang="zh-CN" altLang="en-US"/>
            </a:p>
          </p:txBody>
        </p:sp>
        <p:sp>
          <p:nvSpPr>
            <p:cNvPr id="24" name="Freeform 19"/>
            <p:cNvSpPr>
              <a:spLocks/>
            </p:cNvSpPr>
            <p:nvPr/>
          </p:nvSpPr>
          <p:spPr bwMode="auto">
            <a:xfrm rot="10800000">
              <a:off x="1706" y="3199"/>
              <a:ext cx="320" cy="107"/>
            </a:xfrm>
            <a:custGeom>
              <a:avLst/>
              <a:gdLst>
                <a:gd name="T0" fmla="*/ 0 w 6472"/>
                <a:gd name="T1" fmla="*/ 0 h 2485"/>
                <a:gd name="T2" fmla="*/ 0 w 6472"/>
                <a:gd name="T3" fmla="*/ 0 h 2485"/>
                <a:gd name="T4" fmla="*/ 0 w 6472"/>
                <a:gd name="T5" fmla="*/ 0 h 2485"/>
                <a:gd name="T6" fmla="*/ 0 w 6472"/>
                <a:gd name="T7" fmla="*/ 0 h 2485"/>
                <a:gd name="T8" fmla="*/ 0 60000 65536"/>
                <a:gd name="T9" fmla="*/ 0 60000 65536"/>
                <a:gd name="T10" fmla="*/ 0 60000 65536"/>
                <a:gd name="T11" fmla="*/ 0 60000 65536"/>
                <a:gd name="T12" fmla="*/ 0 w 6472"/>
                <a:gd name="T13" fmla="*/ 0 h 2485"/>
                <a:gd name="T14" fmla="*/ 6472 w 6472"/>
                <a:gd name="T15" fmla="*/ 2485 h 2485"/>
              </a:gdLst>
              <a:ahLst/>
              <a:cxnLst>
                <a:cxn ang="T8">
                  <a:pos x="T0" y="T1"/>
                </a:cxn>
                <a:cxn ang="T9">
                  <a:pos x="T2" y="T3"/>
                </a:cxn>
                <a:cxn ang="T10">
                  <a:pos x="T4" y="T5"/>
                </a:cxn>
                <a:cxn ang="T11">
                  <a:pos x="T6" y="T7"/>
                </a:cxn>
              </a:cxnLst>
              <a:rect l="T12" t="T13" r="T14" b="T15"/>
              <a:pathLst>
                <a:path w="6472" h="2485">
                  <a:moveTo>
                    <a:pt x="0" y="2485"/>
                  </a:moveTo>
                  <a:lnTo>
                    <a:pt x="6472" y="2485"/>
                  </a:lnTo>
                  <a:lnTo>
                    <a:pt x="3236" y="0"/>
                  </a:lnTo>
                  <a:lnTo>
                    <a:pt x="0" y="2485"/>
                  </a:lnTo>
                  <a:close/>
                </a:path>
              </a:pathLst>
            </a:custGeom>
            <a:grpFill/>
            <a:ln w="9525" cap="flat" cmpd="sng">
              <a:noFill/>
              <a:prstDash val="solid"/>
              <a:round/>
              <a:headEnd type="none" w="med" len="med"/>
              <a:tailEnd type="none" w="med" len="med"/>
            </a:ln>
          </p:spPr>
          <p:txBody>
            <a:bodyPr/>
            <a:lstStyle/>
            <a:p>
              <a:endParaRPr lang="zh-CN" altLang="en-US"/>
            </a:p>
          </p:txBody>
        </p:sp>
        <p:sp>
          <p:nvSpPr>
            <p:cNvPr id="25" name="Freeform 20"/>
            <p:cNvSpPr>
              <a:spLocks/>
            </p:cNvSpPr>
            <p:nvPr/>
          </p:nvSpPr>
          <p:spPr bwMode="auto">
            <a:xfrm rot="10800000">
              <a:off x="1778" y="2923"/>
              <a:ext cx="544" cy="277"/>
            </a:xfrm>
            <a:custGeom>
              <a:avLst/>
              <a:gdLst>
                <a:gd name="T0" fmla="*/ 0 w 11000"/>
                <a:gd name="T1" fmla="*/ 0 h 6931"/>
                <a:gd name="T2" fmla="*/ 0 w 11000"/>
                <a:gd name="T3" fmla="*/ 0 h 6931"/>
                <a:gd name="T4" fmla="*/ 0 w 11000"/>
                <a:gd name="T5" fmla="*/ 0 h 6931"/>
                <a:gd name="T6" fmla="*/ 0 w 11000"/>
                <a:gd name="T7" fmla="*/ 0 h 6931"/>
                <a:gd name="T8" fmla="*/ 0 w 11000"/>
                <a:gd name="T9" fmla="*/ 0 h 6931"/>
                <a:gd name="T10" fmla="*/ 0 w 11000"/>
                <a:gd name="T11" fmla="*/ 0 h 6931"/>
                <a:gd name="T12" fmla="*/ 0 w 11000"/>
                <a:gd name="T13" fmla="*/ 0 h 6931"/>
                <a:gd name="T14" fmla="*/ 0 w 11000"/>
                <a:gd name="T15" fmla="*/ 0 h 6931"/>
                <a:gd name="T16" fmla="*/ 0 w 11000"/>
                <a:gd name="T17" fmla="*/ 0 h 6931"/>
                <a:gd name="T18" fmla="*/ 0 w 11000"/>
                <a:gd name="T19" fmla="*/ 0 h 6931"/>
                <a:gd name="T20" fmla="*/ 0 w 11000"/>
                <a:gd name="T21" fmla="*/ 0 h 6931"/>
                <a:gd name="T22" fmla="*/ 0 w 11000"/>
                <a:gd name="T23" fmla="*/ 0 h 6931"/>
                <a:gd name="T24" fmla="*/ 0 w 11000"/>
                <a:gd name="T25" fmla="*/ 0 h 6931"/>
                <a:gd name="T26" fmla="*/ 0 w 11000"/>
                <a:gd name="T27" fmla="*/ 0 h 6931"/>
                <a:gd name="T28" fmla="*/ 0 w 11000"/>
                <a:gd name="T29" fmla="*/ 0 h 6931"/>
                <a:gd name="T30" fmla="*/ 0 w 11000"/>
                <a:gd name="T31" fmla="*/ 0 h 6931"/>
                <a:gd name="T32" fmla="*/ 0 w 11000"/>
                <a:gd name="T33" fmla="*/ 0 h 6931"/>
                <a:gd name="T34" fmla="*/ 0 w 11000"/>
                <a:gd name="T35" fmla="*/ 0 h 6931"/>
                <a:gd name="T36" fmla="*/ 0 w 11000"/>
                <a:gd name="T37" fmla="*/ 0 h 6931"/>
                <a:gd name="T38" fmla="*/ 0 w 11000"/>
                <a:gd name="T39" fmla="*/ 0 h 6931"/>
                <a:gd name="T40" fmla="*/ 0 w 11000"/>
                <a:gd name="T41" fmla="*/ 0 h 6931"/>
                <a:gd name="T42" fmla="*/ 0 w 11000"/>
                <a:gd name="T43" fmla="*/ 0 h 6931"/>
                <a:gd name="T44" fmla="*/ 0 w 11000"/>
                <a:gd name="T45" fmla="*/ 0 h 6931"/>
                <a:gd name="T46" fmla="*/ 0 w 11000"/>
                <a:gd name="T47" fmla="*/ 0 h 6931"/>
                <a:gd name="T48" fmla="*/ 0 w 11000"/>
                <a:gd name="T49" fmla="*/ 0 h 6931"/>
                <a:gd name="T50" fmla="*/ 0 w 11000"/>
                <a:gd name="T51" fmla="*/ 0 h 6931"/>
                <a:gd name="T52" fmla="*/ 0 w 11000"/>
                <a:gd name="T53" fmla="*/ 0 h 6931"/>
                <a:gd name="T54" fmla="*/ 0 w 11000"/>
                <a:gd name="T55" fmla="*/ 0 h 6931"/>
                <a:gd name="T56" fmla="*/ 0 w 11000"/>
                <a:gd name="T57" fmla="*/ 0 h 6931"/>
                <a:gd name="T58" fmla="*/ 0 w 11000"/>
                <a:gd name="T59" fmla="*/ 0 h 6931"/>
                <a:gd name="T60" fmla="*/ 0 w 11000"/>
                <a:gd name="T61" fmla="*/ 0 h 6931"/>
                <a:gd name="T62" fmla="*/ 0 w 11000"/>
                <a:gd name="T63" fmla="*/ 0 h 6931"/>
                <a:gd name="T64" fmla="*/ 0 w 11000"/>
                <a:gd name="T65" fmla="*/ 0 h 693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000"/>
                <a:gd name="T100" fmla="*/ 0 h 6931"/>
                <a:gd name="T101" fmla="*/ 11000 w 11000"/>
                <a:gd name="T102" fmla="*/ 6931 h 693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000" h="6931">
                  <a:moveTo>
                    <a:pt x="7432" y="0"/>
                  </a:moveTo>
                  <a:lnTo>
                    <a:pt x="7309" y="222"/>
                  </a:lnTo>
                  <a:lnTo>
                    <a:pt x="7177" y="447"/>
                  </a:lnTo>
                  <a:lnTo>
                    <a:pt x="7034" y="675"/>
                  </a:lnTo>
                  <a:lnTo>
                    <a:pt x="6882" y="905"/>
                  </a:lnTo>
                  <a:lnTo>
                    <a:pt x="6720" y="1137"/>
                  </a:lnTo>
                  <a:lnTo>
                    <a:pt x="6548" y="1370"/>
                  </a:lnTo>
                  <a:lnTo>
                    <a:pt x="6367" y="1605"/>
                  </a:lnTo>
                  <a:lnTo>
                    <a:pt x="6178" y="1842"/>
                  </a:lnTo>
                  <a:lnTo>
                    <a:pt x="5981" y="2078"/>
                  </a:lnTo>
                  <a:lnTo>
                    <a:pt x="5776" y="2315"/>
                  </a:lnTo>
                  <a:lnTo>
                    <a:pt x="5564" y="2551"/>
                  </a:lnTo>
                  <a:lnTo>
                    <a:pt x="5344" y="2788"/>
                  </a:lnTo>
                  <a:lnTo>
                    <a:pt x="5118" y="3023"/>
                  </a:lnTo>
                  <a:lnTo>
                    <a:pt x="4886" y="3258"/>
                  </a:lnTo>
                  <a:lnTo>
                    <a:pt x="4647" y="3491"/>
                  </a:lnTo>
                  <a:lnTo>
                    <a:pt x="4402" y="3722"/>
                  </a:lnTo>
                  <a:lnTo>
                    <a:pt x="4152" y="3953"/>
                  </a:lnTo>
                  <a:lnTo>
                    <a:pt x="3897" y="4180"/>
                  </a:lnTo>
                  <a:lnTo>
                    <a:pt x="3638" y="4405"/>
                  </a:lnTo>
                  <a:lnTo>
                    <a:pt x="3374" y="4626"/>
                  </a:lnTo>
                  <a:lnTo>
                    <a:pt x="3106" y="4844"/>
                  </a:lnTo>
                  <a:lnTo>
                    <a:pt x="2835" y="5058"/>
                  </a:lnTo>
                  <a:lnTo>
                    <a:pt x="2560" y="5269"/>
                  </a:lnTo>
                  <a:lnTo>
                    <a:pt x="2282" y="5475"/>
                  </a:lnTo>
                  <a:lnTo>
                    <a:pt x="2002" y="5677"/>
                  </a:lnTo>
                  <a:lnTo>
                    <a:pt x="1720" y="5874"/>
                  </a:lnTo>
                  <a:lnTo>
                    <a:pt x="1437" y="6065"/>
                  </a:lnTo>
                  <a:lnTo>
                    <a:pt x="1151" y="6251"/>
                  </a:lnTo>
                  <a:lnTo>
                    <a:pt x="864" y="6431"/>
                  </a:lnTo>
                  <a:lnTo>
                    <a:pt x="576" y="6604"/>
                  </a:lnTo>
                  <a:lnTo>
                    <a:pt x="288" y="6771"/>
                  </a:lnTo>
                  <a:lnTo>
                    <a:pt x="0" y="6931"/>
                  </a:lnTo>
                  <a:lnTo>
                    <a:pt x="7647" y="6931"/>
                  </a:lnTo>
                  <a:lnTo>
                    <a:pt x="7782" y="6748"/>
                  </a:lnTo>
                  <a:lnTo>
                    <a:pt x="7915" y="6560"/>
                  </a:lnTo>
                  <a:lnTo>
                    <a:pt x="8049" y="6366"/>
                  </a:lnTo>
                  <a:lnTo>
                    <a:pt x="8180" y="6169"/>
                  </a:lnTo>
                  <a:lnTo>
                    <a:pt x="8312" y="5968"/>
                  </a:lnTo>
                  <a:lnTo>
                    <a:pt x="8442" y="5762"/>
                  </a:lnTo>
                  <a:lnTo>
                    <a:pt x="8570" y="5554"/>
                  </a:lnTo>
                  <a:lnTo>
                    <a:pt x="8696" y="5342"/>
                  </a:lnTo>
                  <a:lnTo>
                    <a:pt x="8822" y="5127"/>
                  </a:lnTo>
                  <a:lnTo>
                    <a:pt x="8946" y="4909"/>
                  </a:lnTo>
                  <a:lnTo>
                    <a:pt x="9069" y="4689"/>
                  </a:lnTo>
                  <a:lnTo>
                    <a:pt x="9188" y="4468"/>
                  </a:lnTo>
                  <a:lnTo>
                    <a:pt x="9307" y="4243"/>
                  </a:lnTo>
                  <a:lnTo>
                    <a:pt x="9422" y="4019"/>
                  </a:lnTo>
                  <a:lnTo>
                    <a:pt x="9536" y="3792"/>
                  </a:lnTo>
                  <a:lnTo>
                    <a:pt x="9647" y="3563"/>
                  </a:lnTo>
                  <a:lnTo>
                    <a:pt x="9756" y="3335"/>
                  </a:lnTo>
                  <a:lnTo>
                    <a:pt x="9862" y="3106"/>
                  </a:lnTo>
                  <a:lnTo>
                    <a:pt x="9966" y="2876"/>
                  </a:lnTo>
                  <a:lnTo>
                    <a:pt x="10066" y="2647"/>
                  </a:lnTo>
                  <a:lnTo>
                    <a:pt x="10163" y="2418"/>
                  </a:lnTo>
                  <a:lnTo>
                    <a:pt x="10257" y="2190"/>
                  </a:lnTo>
                  <a:lnTo>
                    <a:pt x="10348" y="1963"/>
                  </a:lnTo>
                  <a:lnTo>
                    <a:pt x="10436" y="1735"/>
                  </a:lnTo>
                  <a:lnTo>
                    <a:pt x="10520" y="1511"/>
                  </a:lnTo>
                  <a:lnTo>
                    <a:pt x="10601" y="1287"/>
                  </a:lnTo>
                  <a:lnTo>
                    <a:pt x="10677" y="1066"/>
                  </a:lnTo>
                  <a:lnTo>
                    <a:pt x="10750" y="847"/>
                  </a:lnTo>
                  <a:lnTo>
                    <a:pt x="10818" y="631"/>
                  </a:lnTo>
                  <a:lnTo>
                    <a:pt x="10884" y="417"/>
                  </a:lnTo>
                  <a:lnTo>
                    <a:pt x="10944" y="207"/>
                  </a:lnTo>
                  <a:lnTo>
                    <a:pt x="11000" y="0"/>
                  </a:lnTo>
                  <a:lnTo>
                    <a:pt x="7432" y="0"/>
                  </a:lnTo>
                  <a:close/>
                </a:path>
              </a:pathLst>
            </a:custGeom>
            <a:grpFill/>
            <a:ln w="9525" cap="flat" cmpd="sng">
              <a:noFill/>
              <a:prstDash val="solid"/>
              <a:round/>
              <a:headEnd type="none" w="med" len="med"/>
              <a:tailEnd type="none" w="med" len="med"/>
            </a:ln>
          </p:spPr>
          <p:txBody>
            <a:bodyPr/>
            <a:lstStyle/>
            <a:p>
              <a:endParaRPr lang="zh-CN" altLang="en-US"/>
            </a:p>
          </p:txBody>
        </p:sp>
        <p:sp>
          <p:nvSpPr>
            <p:cNvPr id="26" name="Freeform 21"/>
            <p:cNvSpPr>
              <a:spLocks/>
            </p:cNvSpPr>
            <p:nvPr/>
          </p:nvSpPr>
          <p:spPr bwMode="auto">
            <a:xfrm rot="10800000">
              <a:off x="1778" y="3023"/>
              <a:ext cx="176" cy="176"/>
            </a:xfrm>
            <a:custGeom>
              <a:avLst/>
              <a:gdLst>
                <a:gd name="T0" fmla="*/ 0 w 3568"/>
                <a:gd name="T1" fmla="*/ 0 h 4416"/>
                <a:gd name="T2" fmla="*/ 0 w 3568"/>
                <a:gd name="T3" fmla="*/ 0 h 4416"/>
                <a:gd name="T4" fmla="*/ 0 w 3568"/>
                <a:gd name="T5" fmla="*/ 0 h 4416"/>
                <a:gd name="T6" fmla="*/ 0 w 3568"/>
                <a:gd name="T7" fmla="*/ 0 h 4416"/>
                <a:gd name="T8" fmla="*/ 0 w 3568"/>
                <a:gd name="T9" fmla="*/ 0 h 4416"/>
                <a:gd name="T10" fmla="*/ 0 w 3568"/>
                <a:gd name="T11" fmla="*/ 0 h 4416"/>
                <a:gd name="T12" fmla="*/ 0 w 3568"/>
                <a:gd name="T13" fmla="*/ 0 h 4416"/>
                <a:gd name="T14" fmla="*/ 0 w 3568"/>
                <a:gd name="T15" fmla="*/ 0 h 4416"/>
                <a:gd name="T16" fmla="*/ 0 w 3568"/>
                <a:gd name="T17" fmla="*/ 0 h 4416"/>
                <a:gd name="T18" fmla="*/ 0 w 3568"/>
                <a:gd name="T19" fmla="*/ 0 h 4416"/>
                <a:gd name="T20" fmla="*/ 0 w 3568"/>
                <a:gd name="T21" fmla="*/ 0 h 4416"/>
                <a:gd name="T22" fmla="*/ 0 w 3568"/>
                <a:gd name="T23" fmla="*/ 0 h 4416"/>
                <a:gd name="T24" fmla="*/ 0 w 3568"/>
                <a:gd name="T25" fmla="*/ 0 h 4416"/>
                <a:gd name="T26" fmla="*/ 0 w 3568"/>
                <a:gd name="T27" fmla="*/ 0 h 4416"/>
                <a:gd name="T28" fmla="*/ 0 w 3568"/>
                <a:gd name="T29" fmla="*/ 0 h 4416"/>
                <a:gd name="T30" fmla="*/ 0 w 3568"/>
                <a:gd name="T31" fmla="*/ 0 h 4416"/>
                <a:gd name="T32" fmla="*/ 0 w 3568"/>
                <a:gd name="T33" fmla="*/ 0 h 4416"/>
                <a:gd name="T34" fmla="*/ 0 w 3568"/>
                <a:gd name="T35" fmla="*/ 0 h 4416"/>
                <a:gd name="T36" fmla="*/ 0 w 3568"/>
                <a:gd name="T37" fmla="*/ 0 h 4416"/>
                <a:gd name="T38" fmla="*/ 0 w 3568"/>
                <a:gd name="T39" fmla="*/ 0 h 4416"/>
                <a:gd name="T40" fmla="*/ 0 w 3568"/>
                <a:gd name="T41" fmla="*/ 0 h 4416"/>
                <a:gd name="T42" fmla="*/ 0 w 3568"/>
                <a:gd name="T43" fmla="*/ 0 h 4416"/>
                <a:gd name="T44" fmla="*/ 0 w 3568"/>
                <a:gd name="T45" fmla="*/ 0 h 4416"/>
                <a:gd name="T46" fmla="*/ 0 w 3568"/>
                <a:gd name="T47" fmla="*/ 0 h 4416"/>
                <a:gd name="T48" fmla="*/ 0 w 3568"/>
                <a:gd name="T49" fmla="*/ 0 h 4416"/>
                <a:gd name="T50" fmla="*/ 0 w 3568"/>
                <a:gd name="T51" fmla="*/ 0 h 4416"/>
                <a:gd name="T52" fmla="*/ 0 w 3568"/>
                <a:gd name="T53" fmla="*/ 0 h 4416"/>
                <a:gd name="T54" fmla="*/ 0 w 3568"/>
                <a:gd name="T55" fmla="*/ 0 h 4416"/>
                <a:gd name="T56" fmla="*/ 0 w 3568"/>
                <a:gd name="T57" fmla="*/ 0 h 4416"/>
                <a:gd name="T58" fmla="*/ 0 w 3568"/>
                <a:gd name="T59" fmla="*/ 0 h 4416"/>
                <a:gd name="T60" fmla="*/ 0 w 3568"/>
                <a:gd name="T61" fmla="*/ 0 h 4416"/>
                <a:gd name="T62" fmla="*/ 0 w 3568"/>
                <a:gd name="T63" fmla="*/ 0 h 4416"/>
                <a:gd name="T64" fmla="*/ 0 w 3568"/>
                <a:gd name="T65" fmla="*/ 0 h 44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568"/>
                <a:gd name="T100" fmla="*/ 0 h 4416"/>
                <a:gd name="T101" fmla="*/ 3568 w 3568"/>
                <a:gd name="T102" fmla="*/ 4416 h 44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568" h="4416">
                  <a:moveTo>
                    <a:pt x="0" y="0"/>
                  </a:moveTo>
                  <a:lnTo>
                    <a:pt x="34" y="128"/>
                  </a:lnTo>
                  <a:lnTo>
                    <a:pt x="70" y="256"/>
                  </a:lnTo>
                  <a:lnTo>
                    <a:pt x="107" y="386"/>
                  </a:lnTo>
                  <a:lnTo>
                    <a:pt x="146" y="517"/>
                  </a:lnTo>
                  <a:lnTo>
                    <a:pt x="187" y="650"/>
                  </a:lnTo>
                  <a:lnTo>
                    <a:pt x="229" y="784"/>
                  </a:lnTo>
                  <a:lnTo>
                    <a:pt x="273" y="918"/>
                  </a:lnTo>
                  <a:lnTo>
                    <a:pt x="319" y="1053"/>
                  </a:lnTo>
                  <a:lnTo>
                    <a:pt x="365" y="1190"/>
                  </a:lnTo>
                  <a:lnTo>
                    <a:pt x="413" y="1328"/>
                  </a:lnTo>
                  <a:lnTo>
                    <a:pt x="463" y="1465"/>
                  </a:lnTo>
                  <a:lnTo>
                    <a:pt x="514" y="1603"/>
                  </a:lnTo>
                  <a:lnTo>
                    <a:pt x="566" y="1742"/>
                  </a:lnTo>
                  <a:lnTo>
                    <a:pt x="620" y="1882"/>
                  </a:lnTo>
                  <a:lnTo>
                    <a:pt x="676" y="2022"/>
                  </a:lnTo>
                  <a:lnTo>
                    <a:pt x="732" y="2163"/>
                  </a:lnTo>
                  <a:lnTo>
                    <a:pt x="790" y="2304"/>
                  </a:lnTo>
                  <a:lnTo>
                    <a:pt x="849" y="2445"/>
                  </a:lnTo>
                  <a:lnTo>
                    <a:pt x="908" y="2586"/>
                  </a:lnTo>
                  <a:lnTo>
                    <a:pt x="970" y="2728"/>
                  </a:lnTo>
                  <a:lnTo>
                    <a:pt x="1032" y="2870"/>
                  </a:lnTo>
                  <a:lnTo>
                    <a:pt x="1095" y="3011"/>
                  </a:lnTo>
                  <a:lnTo>
                    <a:pt x="1160" y="3153"/>
                  </a:lnTo>
                  <a:lnTo>
                    <a:pt x="1225" y="3295"/>
                  </a:lnTo>
                  <a:lnTo>
                    <a:pt x="1292" y="3437"/>
                  </a:lnTo>
                  <a:lnTo>
                    <a:pt x="1359" y="3577"/>
                  </a:lnTo>
                  <a:lnTo>
                    <a:pt x="1428" y="3718"/>
                  </a:lnTo>
                  <a:lnTo>
                    <a:pt x="1497" y="3858"/>
                  </a:lnTo>
                  <a:lnTo>
                    <a:pt x="1567" y="3999"/>
                  </a:lnTo>
                  <a:lnTo>
                    <a:pt x="1639" y="4138"/>
                  </a:lnTo>
                  <a:lnTo>
                    <a:pt x="1711" y="4277"/>
                  </a:lnTo>
                  <a:lnTo>
                    <a:pt x="1784" y="4416"/>
                  </a:lnTo>
                  <a:lnTo>
                    <a:pt x="1857" y="4277"/>
                  </a:lnTo>
                  <a:lnTo>
                    <a:pt x="1929" y="4138"/>
                  </a:lnTo>
                  <a:lnTo>
                    <a:pt x="2001" y="3999"/>
                  </a:lnTo>
                  <a:lnTo>
                    <a:pt x="2071" y="3858"/>
                  </a:lnTo>
                  <a:lnTo>
                    <a:pt x="2140" y="3718"/>
                  </a:lnTo>
                  <a:lnTo>
                    <a:pt x="2208" y="3577"/>
                  </a:lnTo>
                  <a:lnTo>
                    <a:pt x="2276" y="3437"/>
                  </a:lnTo>
                  <a:lnTo>
                    <a:pt x="2343" y="3295"/>
                  </a:lnTo>
                  <a:lnTo>
                    <a:pt x="2408" y="3153"/>
                  </a:lnTo>
                  <a:lnTo>
                    <a:pt x="2473" y="3011"/>
                  </a:lnTo>
                  <a:lnTo>
                    <a:pt x="2536" y="2870"/>
                  </a:lnTo>
                  <a:lnTo>
                    <a:pt x="2598" y="2728"/>
                  </a:lnTo>
                  <a:lnTo>
                    <a:pt x="2660" y="2586"/>
                  </a:lnTo>
                  <a:lnTo>
                    <a:pt x="2719" y="2445"/>
                  </a:lnTo>
                  <a:lnTo>
                    <a:pt x="2778" y="2304"/>
                  </a:lnTo>
                  <a:lnTo>
                    <a:pt x="2836" y="2163"/>
                  </a:lnTo>
                  <a:lnTo>
                    <a:pt x="2892" y="2022"/>
                  </a:lnTo>
                  <a:lnTo>
                    <a:pt x="2948" y="1882"/>
                  </a:lnTo>
                  <a:lnTo>
                    <a:pt x="3002" y="1742"/>
                  </a:lnTo>
                  <a:lnTo>
                    <a:pt x="3054" y="1603"/>
                  </a:lnTo>
                  <a:lnTo>
                    <a:pt x="3105" y="1465"/>
                  </a:lnTo>
                  <a:lnTo>
                    <a:pt x="3155" y="1328"/>
                  </a:lnTo>
                  <a:lnTo>
                    <a:pt x="3203" y="1190"/>
                  </a:lnTo>
                  <a:lnTo>
                    <a:pt x="3249" y="1053"/>
                  </a:lnTo>
                  <a:lnTo>
                    <a:pt x="3295" y="918"/>
                  </a:lnTo>
                  <a:lnTo>
                    <a:pt x="3339" y="784"/>
                  </a:lnTo>
                  <a:lnTo>
                    <a:pt x="3381" y="650"/>
                  </a:lnTo>
                  <a:lnTo>
                    <a:pt x="3422" y="517"/>
                  </a:lnTo>
                  <a:lnTo>
                    <a:pt x="3461" y="386"/>
                  </a:lnTo>
                  <a:lnTo>
                    <a:pt x="3498" y="256"/>
                  </a:lnTo>
                  <a:lnTo>
                    <a:pt x="3534" y="128"/>
                  </a:lnTo>
                  <a:lnTo>
                    <a:pt x="3568" y="0"/>
                  </a:lnTo>
                  <a:lnTo>
                    <a:pt x="0" y="0"/>
                  </a:lnTo>
                  <a:close/>
                </a:path>
              </a:pathLst>
            </a:custGeom>
            <a:grpFill/>
            <a:ln w="9525" cap="flat" cmpd="sng">
              <a:noFill/>
              <a:prstDash val="solid"/>
              <a:round/>
              <a:headEnd type="none" w="med" len="med"/>
              <a:tailEnd type="none" w="med" len="med"/>
            </a:ln>
          </p:spPr>
          <p:txBody>
            <a:bodyPr/>
            <a:lstStyle/>
            <a:p>
              <a:endParaRPr lang="zh-CN" altLang="en-US"/>
            </a:p>
          </p:txBody>
        </p:sp>
      </p:grpSp>
      <p:sp>
        <p:nvSpPr>
          <p:cNvPr id="27" name="AutoShape 10"/>
          <p:cNvSpPr>
            <a:spLocks noChangeArrowheads="1"/>
          </p:cNvSpPr>
          <p:nvPr/>
        </p:nvSpPr>
        <p:spPr bwMode="auto">
          <a:xfrm>
            <a:off x="2428860" y="5643578"/>
            <a:ext cx="4286280" cy="428628"/>
          </a:xfrm>
          <a:prstGeom prst="roundRect">
            <a:avLst>
              <a:gd name="adj" fmla="val 22537"/>
            </a:avLst>
          </a:prstGeom>
          <a:solidFill>
            <a:srgbClr val="C8B4C8"/>
          </a:solidFill>
          <a:ln>
            <a:noFill/>
          </a:ln>
        </p:spPr>
        <p:txBody>
          <a:bodyPr wrap="none" anchor="ctr"/>
          <a:lstStyle/>
          <a:p>
            <a:r>
              <a:rPr lang="zh-CN" altLang="en-US" sz="1100" dirty="0" smtClean="0">
                <a:solidFill>
                  <a:srgbClr val="000000"/>
                </a:solidFill>
                <a:latin typeface="华文仿宋" pitchFamily="2" charset="-122"/>
                <a:ea typeface="华文仿宋" pitchFamily="2" charset="-122"/>
              </a:rPr>
              <a:t>待收到相应发票，在发票背面由经办人及原审批领导签字后</a:t>
            </a:r>
            <a:endParaRPr lang="en-US" altLang="zh-CN" sz="1100" dirty="0" smtClean="0">
              <a:solidFill>
                <a:srgbClr val="000000"/>
              </a:solidFill>
              <a:latin typeface="华文仿宋" pitchFamily="2" charset="-122"/>
              <a:ea typeface="华文仿宋" pitchFamily="2" charset="-122"/>
            </a:endParaRPr>
          </a:p>
          <a:p>
            <a:r>
              <a:rPr lang="zh-CN" altLang="en-US" sz="1100" dirty="0" smtClean="0">
                <a:solidFill>
                  <a:srgbClr val="000000"/>
                </a:solidFill>
                <a:latin typeface="华文仿宋" pitchFamily="2" charset="-122"/>
                <a:ea typeface="华文仿宋" pitchFamily="2" charset="-122"/>
              </a:rPr>
              <a:t>连同借款单第三联到财务部冲账。请款后应及时办理报销手续</a:t>
            </a:r>
            <a:r>
              <a:rPr lang="zh-CN" altLang="en-US" sz="1100" b="1" dirty="0" smtClean="0"/>
              <a:t>③</a:t>
            </a:r>
            <a:endParaRPr lang="zh-CN" altLang="zh-CN" sz="1100" dirty="0">
              <a:solidFill>
                <a:srgbClr val="FFFFFF"/>
              </a:solidFill>
            </a:endParaRPr>
          </a:p>
        </p:txBody>
      </p:sp>
      <p:sp>
        <p:nvSpPr>
          <p:cNvPr id="28" name="Bent Arrow 52"/>
          <p:cNvSpPr>
            <a:spLocks noChangeArrowheads="1"/>
          </p:cNvSpPr>
          <p:nvPr/>
        </p:nvSpPr>
        <p:spPr bwMode="auto">
          <a:xfrm rot="5400000" flipV="1">
            <a:off x="3071803" y="4357693"/>
            <a:ext cx="214314" cy="357192"/>
          </a:xfrm>
          <a:custGeom>
            <a:avLst/>
            <a:gdLst>
              <a:gd name="T0" fmla="*/ 778950 w 1038600"/>
              <a:gd name="T1" fmla="*/ 0 h 1108618"/>
              <a:gd name="T2" fmla="*/ 778950 w 1038600"/>
              <a:gd name="T3" fmla="*/ 519300 h 1108618"/>
              <a:gd name="T4" fmla="*/ 129825 w 1038600"/>
              <a:gd name="T5" fmla="*/ 1108618 h 1108618"/>
              <a:gd name="T6" fmla="*/ 1038600 w 1038600"/>
              <a:gd name="T7" fmla="*/ 259650 h 1108618"/>
              <a:gd name="T8" fmla="*/ 0 60000 65536"/>
              <a:gd name="T9" fmla="*/ 0 60000 65536"/>
              <a:gd name="T10" fmla="*/ 0 60000 65536"/>
              <a:gd name="T11" fmla="*/ 0 60000 65536"/>
              <a:gd name="T12" fmla="*/ 0 w 1038600"/>
              <a:gd name="T13" fmla="*/ 0 h 1108618"/>
              <a:gd name="T14" fmla="*/ 1038600 w 1038600"/>
              <a:gd name="T15" fmla="*/ 1108618 h 1108618"/>
            </a:gdLst>
            <a:ahLst/>
            <a:cxnLst>
              <a:cxn ang="T8">
                <a:pos x="T0" y="T1"/>
              </a:cxn>
              <a:cxn ang="T9">
                <a:pos x="T2" y="T3"/>
              </a:cxn>
              <a:cxn ang="T10">
                <a:pos x="T4" y="T5"/>
              </a:cxn>
              <a:cxn ang="T11">
                <a:pos x="T6" y="T7"/>
              </a:cxn>
            </a:cxnLst>
            <a:rect l="T12" t="T13" r="T14" b="T15"/>
            <a:pathLst>
              <a:path w="1038600" h="1108618">
                <a:moveTo>
                  <a:pt x="0" y="1108618"/>
                </a:moveTo>
                <a:lnTo>
                  <a:pt x="0" y="584213"/>
                </a:lnTo>
                <a:cubicBezTo>
                  <a:pt x="0" y="333261"/>
                  <a:pt x="203436" y="129825"/>
                  <a:pt x="454387" y="129825"/>
                </a:cubicBezTo>
                <a:lnTo>
                  <a:pt x="778950" y="129825"/>
                </a:lnTo>
                <a:lnTo>
                  <a:pt x="778950" y="0"/>
                </a:lnTo>
                <a:lnTo>
                  <a:pt x="1038600" y="259650"/>
                </a:lnTo>
                <a:lnTo>
                  <a:pt x="778950" y="519300"/>
                </a:lnTo>
                <a:lnTo>
                  <a:pt x="778950" y="389475"/>
                </a:lnTo>
                <a:lnTo>
                  <a:pt x="454388" y="389475"/>
                </a:lnTo>
                <a:lnTo>
                  <a:pt x="454387" y="389475"/>
                </a:lnTo>
                <a:cubicBezTo>
                  <a:pt x="346837" y="389475"/>
                  <a:pt x="259650" y="476662"/>
                  <a:pt x="259650" y="584212"/>
                </a:cubicBezTo>
                <a:lnTo>
                  <a:pt x="259650" y="1108618"/>
                </a:lnTo>
                <a:lnTo>
                  <a:pt x="0" y="1108618"/>
                </a:lnTo>
                <a:close/>
              </a:path>
            </a:pathLst>
          </a:custGeom>
          <a:solidFill>
            <a:srgbClr val="C8B4C8"/>
          </a:solidFill>
          <a:ln w="9525">
            <a:noFill/>
            <a:miter lim="800000"/>
            <a:headEnd/>
            <a:tailEnd/>
          </a:ln>
          <a:effectLst>
            <a:outerShdw dist="23000" dir="1439980" rotWithShape="0">
              <a:srgbClr val="808080">
                <a:alpha val="34998"/>
              </a:srgbClr>
            </a:outerShdw>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29" name="Bent Arrow 40"/>
          <p:cNvSpPr>
            <a:spLocks noChangeArrowheads="1"/>
          </p:cNvSpPr>
          <p:nvPr/>
        </p:nvSpPr>
        <p:spPr bwMode="auto">
          <a:xfrm rot="5400000">
            <a:off x="6000760" y="4357694"/>
            <a:ext cx="214314" cy="357190"/>
          </a:xfrm>
          <a:custGeom>
            <a:avLst/>
            <a:gdLst>
              <a:gd name="T0" fmla="*/ 778950 w 1038600"/>
              <a:gd name="T1" fmla="*/ 0 h 1108618"/>
              <a:gd name="T2" fmla="*/ 778950 w 1038600"/>
              <a:gd name="T3" fmla="*/ 519300 h 1108618"/>
              <a:gd name="T4" fmla="*/ 129825 w 1038600"/>
              <a:gd name="T5" fmla="*/ 1108618 h 1108618"/>
              <a:gd name="T6" fmla="*/ 1038600 w 1038600"/>
              <a:gd name="T7" fmla="*/ 259650 h 1108618"/>
              <a:gd name="T8" fmla="*/ 0 60000 65536"/>
              <a:gd name="T9" fmla="*/ 0 60000 65536"/>
              <a:gd name="T10" fmla="*/ 0 60000 65536"/>
              <a:gd name="T11" fmla="*/ 0 60000 65536"/>
              <a:gd name="T12" fmla="*/ 0 w 1038600"/>
              <a:gd name="T13" fmla="*/ 0 h 1108618"/>
              <a:gd name="T14" fmla="*/ 1038600 w 1038600"/>
              <a:gd name="T15" fmla="*/ 1108618 h 1108618"/>
            </a:gdLst>
            <a:ahLst/>
            <a:cxnLst>
              <a:cxn ang="T8">
                <a:pos x="T0" y="T1"/>
              </a:cxn>
              <a:cxn ang="T9">
                <a:pos x="T2" y="T3"/>
              </a:cxn>
              <a:cxn ang="T10">
                <a:pos x="T4" y="T5"/>
              </a:cxn>
              <a:cxn ang="T11">
                <a:pos x="T6" y="T7"/>
              </a:cxn>
            </a:cxnLst>
            <a:rect l="T12" t="T13" r="T14" b="T15"/>
            <a:pathLst>
              <a:path w="1038600" h="1108618">
                <a:moveTo>
                  <a:pt x="0" y="1108618"/>
                </a:moveTo>
                <a:lnTo>
                  <a:pt x="0" y="584213"/>
                </a:lnTo>
                <a:cubicBezTo>
                  <a:pt x="0" y="333261"/>
                  <a:pt x="203436" y="129825"/>
                  <a:pt x="454387" y="129825"/>
                </a:cubicBezTo>
                <a:lnTo>
                  <a:pt x="778950" y="129825"/>
                </a:lnTo>
                <a:lnTo>
                  <a:pt x="778950" y="0"/>
                </a:lnTo>
                <a:lnTo>
                  <a:pt x="1038600" y="259650"/>
                </a:lnTo>
                <a:lnTo>
                  <a:pt x="778950" y="519300"/>
                </a:lnTo>
                <a:lnTo>
                  <a:pt x="778950" y="389475"/>
                </a:lnTo>
                <a:lnTo>
                  <a:pt x="454388" y="389475"/>
                </a:lnTo>
                <a:lnTo>
                  <a:pt x="454387" y="389475"/>
                </a:lnTo>
                <a:cubicBezTo>
                  <a:pt x="346837" y="389475"/>
                  <a:pt x="259650" y="476662"/>
                  <a:pt x="259650" y="584212"/>
                </a:cubicBezTo>
                <a:lnTo>
                  <a:pt x="259650" y="1108618"/>
                </a:lnTo>
                <a:lnTo>
                  <a:pt x="0" y="1108618"/>
                </a:lnTo>
                <a:close/>
              </a:path>
            </a:pathLst>
          </a:custGeom>
          <a:solidFill>
            <a:srgbClr val="E5DBE5"/>
          </a:solidFill>
          <a:ln w="9525">
            <a:noFill/>
            <a:miter lim="800000"/>
            <a:headEnd/>
            <a:tailEnd/>
          </a:ln>
          <a:effectLst>
            <a:outerShdw dist="23000" dir="1439980" rotWithShape="0">
              <a:srgbClr val="808080">
                <a:alpha val="34998"/>
              </a:srgbClr>
            </a:outerShdw>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30" name="AutoShape 10"/>
          <p:cNvSpPr>
            <a:spLocks noChangeArrowheads="1"/>
          </p:cNvSpPr>
          <p:nvPr/>
        </p:nvSpPr>
        <p:spPr bwMode="auto">
          <a:xfrm>
            <a:off x="928662" y="6215058"/>
            <a:ext cx="7215238" cy="642942"/>
          </a:xfrm>
          <a:prstGeom prst="roundRect">
            <a:avLst>
              <a:gd name="adj" fmla="val 22537"/>
            </a:avLst>
          </a:prstGeom>
          <a:solidFill>
            <a:schemeClr val="accent1">
              <a:lumMod val="75000"/>
            </a:schemeClr>
          </a:solidFill>
          <a:ln>
            <a:noFill/>
          </a:ln>
        </p:spPr>
        <p:txBody>
          <a:bodyPr wrap="none" anchor="ctr"/>
          <a:lstStyle/>
          <a:p>
            <a:r>
              <a:rPr lang="zh-CN" altLang="en-US" sz="1000" b="1" dirty="0" smtClean="0">
                <a:solidFill>
                  <a:schemeClr val="bg1"/>
                </a:solidFill>
                <a:latin typeface="微软雅黑" pitchFamily="34" charset="-122"/>
                <a:ea typeface="经典繁仿黑"/>
              </a:rPr>
              <a:t>注：</a:t>
            </a:r>
            <a:r>
              <a:rPr lang="zh-CN" altLang="en-US" sz="800" b="1" dirty="0" smtClean="0"/>
              <a:t>①</a:t>
            </a:r>
            <a:r>
              <a:rPr lang="en-US" altLang="zh-CN" sz="800" b="1" dirty="0" smtClean="0"/>
              <a:t>《</a:t>
            </a:r>
            <a:r>
              <a:rPr lang="zh-CN" altLang="en-US" sz="800" b="1" dirty="0" smtClean="0"/>
              <a:t>中山大学新华学院借款单</a:t>
            </a:r>
            <a:r>
              <a:rPr lang="en-US" altLang="zh-CN" sz="800" b="1" dirty="0" smtClean="0"/>
              <a:t>》</a:t>
            </a:r>
            <a:r>
              <a:rPr lang="zh-CN" altLang="en-US" sz="800" b="1" dirty="0" smtClean="0"/>
              <a:t>一式三联，第一联财务存；第三联为借款人保留，取得发票后连同发票一起冲账；第二联为财务部门做借款凭证入账。</a:t>
            </a:r>
            <a:endParaRPr lang="en-US" altLang="zh-CN" sz="800" b="1" dirty="0" smtClean="0"/>
          </a:p>
          <a:p>
            <a:r>
              <a:rPr lang="zh-CN" altLang="en-US" sz="800" b="1" dirty="0" smtClean="0"/>
              <a:t>         ② 相应附件例如：合同协议、缴款通知、会议函、会议通知、申请 报告等资料，以上附件均需提供原件。</a:t>
            </a:r>
            <a:endParaRPr lang="en-US" altLang="zh-CN" sz="800" b="1" dirty="0" smtClean="0"/>
          </a:p>
          <a:p>
            <a:r>
              <a:rPr lang="zh-CN" altLang="en-US" sz="800" b="1" dirty="0" smtClean="0"/>
              <a:t>         ③ 在每学期末和年终结清借支，不得跨学期和跨年使用。如遇到特殊原因不能及时结算，需由部门负责人说明原因，经财务分管院领导同意，方可延期。</a:t>
            </a:r>
            <a:endParaRPr lang="zh-CN" altLang="en-US" sz="800" b="1" dirty="0">
              <a:latin typeface="微软雅黑" pitchFamily="34" charset="-122"/>
              <a:ea typeface="经典繁仿黑"/>
            </a:endParaRPr>
          </a:p>
        </p:txBody>
      </p:sp>
      <p:sp>
        <p:nvSpPr>
          <p:cNvPr id="31" name="Line 16"/>
          <p:cNvSpPr>
            <a:spLocks noChangeShapeType="1"/>
          </p:cNvSpPr>
          <p:nvPr/>
        </p:nvSpPr>
        <p:spPr bwMode="auto">
          <a:xfrm>
            <a:off x="5214942" y="3357562"/>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9" name="AutoShape 5"/>
          <p:cNvSpPr>
            <a:spLocks noChangeArrowheads="1"/>
          </p:cNvSpPr>
          <p:nvPr/>
        </p:nvSpPr>
        <p:spPr bwMode="auto">
          <a:xfrm rot="10800000">
            <a:off x="2357422" y="2928934"/>
            <a:ext cx="4357718"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zh-CN" altLang="en-US" sz="1200" dirty="0">
              <a:latin typeface="微软雅黑" pitchFamily="34" charset="-122"/>
              <a:ea typeface="微软雅黑" pitchFamily="34" charset="-122"/>
            </a:endParaRPr>
          </a:p>
        </p:txBody>
      </p:sp>
      <p:sp>
        <p:nvSpPr>
          <p:cNvPr id="10" name="AutoShape 4"/>
          <p:cNvSpPr>
            <a:spLocks noChangeArrowheads="1"/>
          </p:cNvSpPr>
          <p:nvPr/>
        </p:nvSpPr>
        <p:spPr bwMode="auto">
          <a:xfrm rot="10800000">
            <a:off x="2643174" y="3000372"/>
            <a:ext cx="3929090" cy="428628"/>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r>
              <a:rPr lang="zh-CN" altLang="en-US" sz="1400" b="1" u="sng" dirty="0" smtClean="0">
                <a:latin typeface="微软雅黑" pitchFamily="34" charset="-122"/>
                <a:ea typeface="微软雅黑" pitchFamily="34" charset="-122"/>
              </a:rPr>
              <a:t>审批</a:t>
            </a:r>
            <a:r>
              <a:rPr lang="zh-CN" altLang="en-US" sz="1100" b="1" dirty="0" smtClean="0">
                <a:latin typeface="微软雅黑" pitchFamily="34" charset="-122"/>
                <a:ea typeface="微软雅黑" pitchFamily="34" charset="-122"/>
              </a:rPr>
              <a:t>：</a:t>
            </a:r>
            <a:r>
              <a:rPr lang="zh-CN" altLang="en-US" sz="1100" dirty="0" smtClean="0">
                <a:latin typeface="华文仿宋" pitchFamily="2" charset="-122"/>
                <a:ea typeface="华文仿宋" pitchFamily="2" charset="-122"/>
              </a:rPr>
              <a:t>部门负责人签署意见，由分管</a:t>
            </a:r>
            <a:endParaRPr lang="en-US" altLang="zh-CN" sz="1100" dirty="0" smtClean="0">
              <a:latin typeface="华文仿宋" pitchFamily="2" charset="-122"/>
              <a:ea typeface="华文仿宋" pitchFamily="2" charset="-122"/>
            </a:endParaRPr>
          </a:p>
          <a:p>
            <a:pPr algn="ctr"/>
            <a:r>
              <a:rPr lang="zh-CN" altLang="en-US" sz="1100" dirty="0" smtClean="0">
                <a:latin typeface="华文仿宋" pitchFamily="2" charset="-122"/>
                <a:ea typeface="华文仿宋" pitchFamily="2" charset="-122"/>
              </a:rPr>
              <a:t>院领导签批；系经费直接由正职系主任签批。</a:t>
            </a:r>
            <a:endParaRPr lang="zh-CN" altLang="en-US" sz="900" u="sng" dirty="0">
              <a:latin typeface="微软雅黑" pitchFamily="34" charset="-122"/>
              <a:ea typeface="微软雅黑" pitchFamily="34" charset="-122"/>
            </a:endParaRPr>
          </a:p>
        </p:txBody>
      </p:sp>
      <p:sp>
        <p:nvSpPr>
          <p:cNvPr id="33" name="Line 16"/>
          <p:cNvSpPr>
            <a:spLocks noChangeShapeType="1"/>
          </p:cNvSpPr>
          <p:nvPr/>
        </p:nvSpPr>
        <p:spPr bwMode="auto">
          <a:xfrm>
            <a:off x="5214942" y="392906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2" name="AutoShape 5"/>
          <p:cNvSpPr>
            <a:spLocks noChangeArrowheads="1"/>
          </p:cNvSpPr>
          <p:nvPr/>
        </p:nvSpPr>
        <p:spPr bwMode="auto">
          <a:xfrm rot="10800000">
            <a:off x="4429124" y="3714752"/>
            <a:ext cx="1500198" cy="357190"/>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r>
              <a:rPr lang="zh-CN" altLang="en-US" sz="900" b="1" dirty="0" smtClean="0"/>
              <a:t>金额在</a:t>
            </a:r>
            <a:r>
              <a:rPr lang="en-US" altLang="zh-CN" sz="900" b="1" dirty="0" smtClean="0"/>
              <a:t>10000</a:t>
            </a:r>
            <a:r>
              <a:rPr lang="zh-CN" altLang="en-US" sz="900" b="1" dirty="0" smtClean="0"/>
              <a:t>元以上</a:t>
            </a:r>
            <a:endParaRPr lang="en-US" altLang="zh-CN" sz="900" b="1" dirty="0" smtClean="0"/>
          </a:p>
          <a:p>
            <a:pPr algn="ctr"/>
            <a:r>
              <a:rPr lang="zh-CN" altLang="en-US" sz="900" b="1" dirty="0" smtClean="0"/>
              <a:t>（含</a:t>
            </a:r>
            <a:r>
              <a:rPr lang="en-US" altLang="zh-CN" sz="900" b="1" dirty="0" smtClean="0"/>
              <a:t>10000</a:t>
            </a:r>
            <a:r>
              <a:rPr lang="zh-CN" altLang="en-US" sz="900" b="1" dirty="0" smtClean="0"/>
              <a:t>元）需由院长签批。</a:t>
            </a:r>
            <a:endParaRPr lang="da-DK" sz="900" dirty="0" smtClean="0">
              <a:solidFill>
                <a:srgbClr val="000000"/>
              </a:solidFill>
              <a:latin typeface="华文仿宋" pitchFamily="2" charset="-122"/>
              <a:ea typeface="华文仿宋"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up)">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0"/>
          <p:cNvSpPr>
            <a:spLocks noChangeArrowheads="1"/>
          </p:cNvSpPr>
          <p:nvPr/>
        </p:nvSpPr>
        <p:spPr bwMode="auto">
          <a:xfrm>
            <a:off x="2643174" y="71414"/>
            <a:ext cx="3714776" cy="500066"/>
          </a:xfrm>
          <a:prstGeom prst="roundRect">
            <a:avLst>
              <a:gd name="adj" fmla="val 22537"/>
            </a:avLst>
          </a:prstGeom>
          <a:solidFill>
            <a:srgbClr val="003300"/>
          </a:solidFill>
          <a:ln>
            <a:noFill/>
          </a:ln>
        </p:spPr>
        <p:txBody>
          <a:bodyPr wrap="none" anchor="ctr"/>
          <a:lstStyle/>
          <a:p>
            <a:pPr algn="ctr"/>
            <a:r>
              <a:rPr lang="zh-CN" altLang="en-US" sz="2400" b="1" dirty="0" smtClean="0">
                <a:solidFill>
                  <a:schemeClr val="bg1"/>
                </a:solidFill>
                <a:latin typeface="黑体" pitchFamily="49" charset="-122"/>
                <a:ea typeface="黑体" pitchFamily="49" charset="-122"/>
              </a:rPr>
              <a:t>办公用品报账流程</a:t>
            </a:r>
            <a:endParaRPr lang="zh-CN" altLang="en-US" sz="2400" b="1" dirty="0">
              <a:solidFill>
                <a:schemeClr val="bg1"/>
              </a:solidFill>
              <a:latin typeface="黑体" pitchFamily="49" charset="-122"/>
              <a:ea typeface="黑体" pitchFamily="49" charset="-122"/>
            </a:endParaRPr>
          </a:p>
        </p:txBody>
      </p:sp>
      <p:sp>
        <p:nvSpPr>
          <p:cNvPr id="18" name="Line 17"/>
          <p:cNvSpPr>
            <a:spLocks noChangeShapeType="1"/>
          </p:cNvSpPr>
          <p:nvPr/>
        </p:nvSpPr>
        <p:spPr bwMode="auto">
          <a:xfrm>
            <a:off x="4429124" y="1285860"/>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0" name="Line 16"/>
          <p:cNvSpPr>
            <a:spLocks noChangeShapeType="1"/>
          </p:cNvSpPr>
          <p:nvPr/>
        </p:nvSpPr>
        <p:spPr bwMode="auto">
          <a:xfrm>
            <a:off x="4429124" y="214311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9" name="Line 16"/>
          <p:cNvSpPr>
            <a:spLocks noChangeShapeType="1"/>
          </p:cNvSpPr>
          <p:nvPr/>
        </p:nvSpPr>
        <p:spPr bwMode="auto">
          <a:xfrm>
            <a:off x="4429124" y="4071942"/>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2" name="AutoShape 10"/>
          <p:cNvSpPr>
            <a:spLocks noChangeArrowheads="1"/>
          </p:cNvSpPr>
          <p:nvPr/>
        </p:nvSpPr>
        <p:spPr bwMode="auto">
          <a:xfrm>
            <a:off x="3357554" y="5500702"/>
            <a:ext cx="2132011" cy="500066"/>
          </a:xfrm>
          <a:prstGeom prst="roundRect">
            <a:avLst>
              <a:gd name="adj" fmla="val 22537"/>
            </a:avLst>
          </a:prstGeom>
          <a:solidFill>
            <a:srgbClr val="164374"/>
          </a:solidFill>
          <a:ln>
            <a:noFill/>
          </a:ln>
        </p:spPr>
        <p:txBody>
          <a:bodyPr wrap="none" anchor="ctr"/>
          <a:lstStyle/>
          <a:p>
            <a:pPr algn="ctr"/>
            <a:r>
              <a:rPr lang="zh-CN" altLang="en-US" sz="1000" b="1" dirty="0" smtClean="0">
                <a:solidFill>
                  <a:schemeClr val="bg1"/>
                </a:solidFill>
                <a:latin typeface="微软雅黑" pitchFamily="34" charset="-122"/>
                <a:ea typeface="经典繁仿黑"/>
              </a:rPr>
              <a:t>转账：通过网银转账支付</a:t>
            </a:r>
            <a:endParaRPr lang="zh-CN" altLang="en-US" sz="1000" b="1" dirty="0">
              <a:solidFill>
                <a:schemeClr val="bg1"/>
              </a:solidFill>
              <a:latin typeface="微软雅黑" pitchFamily="34" charset="-122"/>
              <a:ea typeface="经典繁仿黑"/>
            </a:endParaRPr>
          </a:p>
        </p:txBody>
      </p:sp>
      <p:sp>
        <p:nvSpPr>
          <p:cNvPr id="35" name="AutoShape 8"/>
          <p:cNvSpPr>
            <a:spLocks noChangeArrowheads="1"/>
          </p:cNvSpPr>
          <p:nvPr/>
        </p:nvSpPr>
        <p:spPr bwMode="auto">
          <a:xfrm>
            <a:off x="3143240" y="928670"/>
            <a:ext cx="2714644" cy="428629"/>
          </a:xfrm>
          <a:prstGeom prst="roundRect">
            <a:avLst>
              <a:gd name="adj" fmla="val 24375"/>
            </a:avLst>
          </a:prstGeom>
          <a:solidFill>
            <a:srgbClr val="C8B4C8"/>
          </a:solidFill>
          <a:ln w="9525">
            <a:noFill/>
            <a:round/>
            <a:headEnd/>
            <a:tailEnd/>
          </a:ln>
        </p:spPr>
        <p:txBody>
          <a:bodyPr wrap="none" anchor="ctr"/>
          <a:lstStyle/>
          <a:p>
            <a:pPr algn="ctr"/>
            <a:r>
              <a:rPr lang="zh-CN" altLang="en-US" sz="1400" b="1" dirty="0" smtClean="0">
                <a:solidFill>
                  <a:schemeClr val="bg1"/>
                </a:solidFill>
                <a:latin typeface="微软雅黑" pitchFamily="34" charset="-122"/>
                <a:ea typeface="微软雅黑" pitchFamily="34" charset="-122"/>
              </a:rPr>
              <a:t>购买办公用品</a:t>
            </a:r>
            <a:endParaRPr lang="zh-CN" altLang="en-US" sz="1400" b="1" dirty="0">
              <a:solidFill>
                <a:schemeClr val="bg1"/>
              </a:solidFill>
              <a:latin typeface="微软雅黑" pitchFamily="34" charset="-122"/>
              <a:ea typeface="微软雅黑" pitchFamily="34" charset="-122"/>
            </a:endParaRPr>
          </a:p>
        </p:txBody>
      </p:sp>
      <p:sp>
        <p:nvSpPr>
          <p:cNvPr id="36" name="AutoShape 5"/>
          <p:cNvSpPr>
            <a:spLocks noChangeArrowheads="1"/>
          </p:cNvSpPr>
          <p:nvPr/>
        </p:nvSpPr>
        <p:spPr bwMode="auto">
          <a:xfrm rot="10800000">
            <a:off x="2714612" y="1643050"/>
            <a:ext cx="3571900"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r>
              <a:rPr lang="zh-CN" altLang="en-US" sz="1200" dirty="0" smtClean="0">
                <a:latin typeface="微软雅黑" pitchFamily="34" charset="-122"/>
                <a:ea typeface="微软雅黑" pitchFamily="34" charset="-122"/>
              </a:rPr>
              <a:t>详填</a:t>
            </a:r>
            <a:r>
              <a:rPr lang="en-US"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中山大学新华学院办公教学耗材申请领购表</a:t>
            </a:r>
            <a:r>
              <a:rPr lang="en-US" altLang="zh-CN" sz="1200" dirty="0" smtClean="0">
                <a:latin typeface="微软雅黑" pitchFamily="34" charset="-122"/>
                <a:ea typeface="微软雅黑" pitchFamily="34" charset="-122"/>
              </a:rPr>
              <a:t>》</a:t>
            </a:r>
            <a:endParaRPr lang="zh-CN" altLang="en-US" sz="1200" dirty="0">
              <a:latin typeface="微软雅黑" pitchFamily="34" charset="-122"/>
              <a:ea typeface="微软雅黑" pitchFamily="34" charset="-122"/>
            </a:endParaRPr>
          </a:p>
        </p:txBody>
      </p:sp>
      <p:sp>
        <p:nvSpPr>
          <p:cNvPr id="71" name="AutoShape 5"/>
          <p:cNvSpPr>
            <a:spLocks noChangeArrowheads="1"/>
          </p:cNvSpPr>
          <p:nvPr/>
        </p:nvSpPr>
        <p:spPr bwMode="auto">
          <a:xfrm rot="10800000">
            <a:off x="2786050" y="4429132"/>
            <a:ext cx="3571900"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r>
              <a:rPr lang="zh-CN" altLang="en-US" sz="1200" dirty="0" smtClean="0">
                <a:latin typeface="微软雅黑" pitchFamily="34" charset="-122"/>
                <a:ea typeface="微软雅黑" pitchFamily="34" charset="-122"/>
              </a:rPr>
              <a:t>直接由校园管理部统一报账，在各系部经费中开支。</a:t>
            </a:r>
            <a:endParaRPr lang="en-US" altLang="zh-CN" sz="1200" dirty="0" smtClean="0">
              <a:latin typeface="微软雅黑" pitchFamily="34" charset="-122"/>
              <a:ea typeface="微软雅黑" pitchFamily="34" charset="-122"/>
            </a:endParaRPr>
          </a:p>
        </p:txBody>
      </p:sp>
      <p:sp>
        <p:nvSpPr>
          <p:cNvPr id="74" name="Line 16"/>
          <p:cNvSpPr>
            <a:spLocks noChangeShapeType="1"/>
          </p:cNvSpPr>
          <p:nvPr/>
        </p:nvSpPr>
        <p:spPr bwMode="auto">
          <a:xfrm>
            <a:off x="4429124" y="3143248"/>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5" name="AutoShape 10"/>
          <p:cNvSpPr>
            <a:spLocks noChangeArrowheads="1"/>
          </p:cNvSpPr>
          <p:nvPr/>
        </p:nvSpPr>
        <p:spPr bwMode="auto">
          <a:xfrm>
            <a:off x="2643174" y="3500438"/>
            <a:ext cx="3714776" cy="500066"/>
          </a:xfrm>
          <a:prstGeom prst="roundRect">
            <a:avLst>
              <a:gd name="adj" fmla="val 22537"/>
            </a:avLst>
          </a:prstGeom>
          <a:solidFill>
            <a:srgbClr val="C8B4C8"/>
          </a:solidFill>
          <a:ln>
            <a:noFill/>
          </a:ln>
        </p:spPr>
        <p:txBody>
          <a:bodyPr wrap="none" anchor="ctr"/>
          <a:lstStyle/>
          <a:p>
            <a:pPr algn="ctr"/>
            <a:r>
              <a:rPr lang="zh-CN" altLang="en-US" sz="1200" dirty="0" smtClean="0">
                <a:latin typeface="华文仿宋" pitchFamily="2" charset="-122"/>
                <a:ea typeface="华文仿宋" pitchFamily="2" charset="-122"/>
              </a:rPr>
              <a:t>提交校园管理部，由校园管理部统一按相关规定采购</a:t>
            </a:r>
            <a:endParaRPr lang="en-US" altLang="zh-CN" sz="1200" dirty="0" smtClean="0">
              <a:latin typeface="华文仿宋" pitchFamily="2" charset="-122"/>
              <a:ea typeface="华文仿宋" pitchFamily="2" charset="-122"/>
            </a:endParaRPr>
          </a:p>
        </p:txBody>
      </p:sp>
      <p:sp>
        <p:nvSpPr>
          <p:cNvPr id="76" name="Line 16"/>
          <p:cNvSpPr>
            <a:spLocks noChangeShapeType="1"/>
          </p:cNvSpPr>
          <p:nvPr/>
        </p:nvSpPr>
        <p:spPr bwMode="auto">
          <a:xfrm>
            <a:off x="4429124" y="5072074"/>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15" name="AutoShape 5"/>
          <p:cNvSpPr>
            <a:spLocks noChangeArrowheads="1"/>
          </p:cNvSpPr>
          <p:nvPr/>
        </p:nvSpPr>
        <p:spPr bwMode="auto">
          <a:xfrm rot="10800000">
            <a:off x="1857356" y="2500306"/>
            <a:ext cx="5286412"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zh-CN" altLang="en-US" sz="1200" dirty="0">
              <a:latin typeface="微软雅黑" pitchFamily="34" charset="-122"/>
              <a:ea typeface="微软雅黑" pitchFamily="34" charset="-122"/>
            </a:endParaRPr>
          </a:p>
        </p:txBody>
      </p:sp>
      <p:sp>
        <p:nvSpPr>
          <p:cNvPr id="16" name="AutoShape 4"/>
          <p:cNvSpPr>
            <a:spLocks noChangeArrowheads="1"/>
          </p:cNvSpPr>
          <p:nvPr/>
        </p:nvSpPr>
        <p:spPr bwMode="auto">
          <a:xfrm rot="10800000">
            <a:off x="2000232" y="2571744"/>
            <a:ext cx="5072098" cy="428628"/>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r>
              <a:rPr lang="zh-CN" altLang="en-US" sz="1400" b="1" u="sng" dirty="0" smtClean="0">
                <a:latin typeface="华文仿宋" pitchFamily="2" charset="-122"/>
                <a:ea typeface="华文仿宋" pitchFamily="2" charset="-122"/>
              </a:rPr>
              <a:t>审批</a:t>
            </a:r>
            <a:r>
              <a:rPr lang="zh-CN" altLang="en-US" sz="1200" dirty="0" smtClean="0">
                <a:latin typeface="华文仿宋" pitchFamily="2" charset="-122"/>
                <a:ea typeface="华文仿宋" pitchFamily="2" charset="-122"/>
              </a:rPr>
              <a:t>：由系部负责人签署意见，再由分管</a:t>
            </a:r>
            <a:endParaRPr lang="en-US" altLang="zh-CN" sz="1200" dirty="0" smtClean="0">
              <a:latin typeface="华文仿宋" pitchFamily="2" charset="-122"/>
              <a:ea typeface="华文仿宋" pitchFamily="2" charset="-122"/>
            </a:endParaRPr>
          </a:p>
          <a:p>
            <a:pPr algn="ctr"/>
            <a:r>
              <a:rPr lang="zh-CN" altLang="en-US" sz="1200" dirty="0" smtClean="0">
                <a:latin typeface="华文仿宋" pitchFamily="2" charset="-122"/>
                <a:ea typeface="华文仿宋" pitchFamily="2" charset="-122"/>
              </a:rPr>
              <a:t>院领导签批；系经费直接由正职系主任签批。</a:t>
            </a:r>
            <a:endParaRPr lang="zh-CN" altLang="en-US" sz="1200" dirty="0">
              <a:latin typeface="华文仿宋" pitchFamily="2" charset="-122"/>
              <a:ea typeface="华文仿宋"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0"/>
          <p:cNvSpPr>
            <a:spLocks noChangeArrowheads="1"/>
          </p:cNvSpPr>
          <p:nvPr/>
        </p:nvSpPr>
        <p:spPr bwMode="auto">
          <a:xfrm>
            <a:off x="2643174" y="71414"/>
            <a:ext cx="3714776" cy="500066"/>
          </a:xfrm>
          <a:prstGeom prst="roundRect">
            <a:avLst>
              <a:gd name="adj" fmla="val 22537"/>
            </a:avLst>
          </a:prstGeom>
          <a:solidFill>
            <a:srgbClr val="003300"/>
          </a:solidFill>
          <a:ln>
            <a:noFill/>
          </a:ln>
        </p:spPr>
        <p:txBody>
          <a:bodyPr wrap="none" anchor="ctr"/>
          <a:lstStyle/>
          <a:p>
            <a:pPr algn="ctr"/>
            <a:r>
              <a:rPr lang="zh-CN" altLang="en-US" sz="2400" b="1" dirty="0" smtClean="0">
                <a:solidFill>
                  <a:schemeClr val="bg1"/>
                </a:solidFill>
                <a:latin typeface="黑体" pitchFamily="49" charset="-122"/>
                <a:ea typeface="黑体" pitchFamily="49" charset="-122"/>
              </a:rPr>
              <a:t>固定资产报账流程</a:t>
            </a:r>
            <a:endParaRPr lang="zh-CN" altLang="en-US" sz="2400" b="1" dirty="0">
              <a:solidFill>
                <a:schemeClr val="bg1"/>
              </a:solidFill>
              <a:latin typeface="黑体" pitchFamily="49" charset="-122"/>
              <a:ea typeface="黑体" pitchFamily="49" charset="-122"/>
            </a:endParaRPr>
          </a:p>
        </p:txBody>
      </p:sp>
      <p:sp>
        <p:nvSpPr>
          <p:cNvPr id="3" name="Line 17"/>
          <p:cNvSpPr>
            <a:spLocks noChangeShapeType="1"/>
          </p:cNvSpPr>
          <p:nvPr/>
        </p:nvSpPr>
        <p:spPr bwMode="auto">
          <a:xfrm>
            <a:off x="4786314" y="3286124"/>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4" name="Line 16"/>
          <p:cNvSpPr>
            <a:spLocks noChangeShapeType="1"/>
          </p:cNvSpPr>
          <p:nvPr/>
        </p:nvSpPr>
        <p:spPr bwMode="auto">
          <a:xfrm>
            <a:off x="3143240" y="178592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5" name="AutoShape 5"/>
          <p:cNvSpPr>
            <a:spLocks noChangeArrowheads="1"/>
          </p:cNvSpPr>
          <p:nvPr/>
        </p:nvSpPr>
        <p:spPr bwMode="auto">
          <a:xfrm rot="10800000">
            <a:off x="2500298" y="2857496"/>
            <a:ext cx="4429156"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zh-CN" altLang="en-US" sz="1200" dirty="0">
              <a:latin typeface="微软雅黑" pitchFamily="34" charset="-122"/>
              <a:ea typeface="微软雅黑" pitchFamily="34" charset="-122"/>
            </a:endParaRPr>
          </a:p>
        </p:txBody>
      </p:sp>
      <p:sp>
        <p:nvSpPr>
          <p:cNvPr id="6" name="AutoShape 4"/>
          <p:cNvSpPr>
            <a:spLocks noChangeArrowheads="1"/>
          </p:cNvSpPr>
          <p:nvPr/>
        </p:nvSpPr>
        <p:spPr bwMode="auto">
          <a:xfrm rot="10800000">
            <a:off x="2786050" y="2928934"/>
            <a:ext cx="3929090" cy="428628"/>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lnSpc>
                <a:spcPct val="120000"/>
              </a:lnSpc>
            </a:pPr>
            <a:endParaRPr lang="en-US" altLang="zh-CN" sz="1400" b="1" u="sng" dirty="0" smtClean="0">
              <a:latin typeface="微软雅黑" pitchFamily="34" charset="-122"/>
              <a:ea typeface="微软雅黑" pitchFamily="34" charset="-122"/>
            </a:endParaRPr>
          </a:p>
          <a:p>
            <a:pPr algn="ctr">
              <a:lnSpc>
                <a:spcPct val="120000"/>
              </a:lnSpc>
            </a:pPr>
            <a:r>
              <a:rPr lang="zh-CN" altLang="en-US" sz="1100" dirty="0" smtClean="0">
                <a:latin typeface="华文仿宋" pitchFamily="2" charset="-122"/>
                <a:ea typeface="华文仿宋" pitchFamily="2" charset="-122"/>
              </a:rPr>
              <a:t>提交相关采购部门，由采购部门领导签批。</a:t>
            </a:r>
            <a:endParaRPr lang="en-US" altLang="zh-CN" sz="1100" dirty="0" smtClean="0">
              <a:latin typeface="华文仿宋" pitchFamily="2" charset="-122"/>
              <a:ea typeface="华文仿宋" pitchFamily="2" charset="-122"/>
            </a:endParaRPr>
          </a:p>
          <a:p>
            <a:pPr algn="ctr">
              <a:lnSpc>
                <a:spcPct val="120000"/>
              </a:lnSpc>
            </a:pPr>
            <a:endParaRPr lang="zh-CN" altLang="en-US" sz="900" u="sng" dirty="0">
              <a:latin typeface="微软雅黑" pitchFamily="34" charset="-122"/>
              <a:ea typeface="微软雅黑" pitchFamily="34" charset="-122"/>
            </a:endParaRPr>
          </a:p>
        </p:txBody>
      </p:sp>
      <p:sp>
        <p:nvSpPr>
          <p:cNvPr id="9" name="Line 16"/>
          <p:cNvSpPr>
            <a:spLocks noChangeShapeType="1"/>
          </p:cNvSpPr>
          <p:nvPr/>
        </p:nvSpPr>
        <p:spPr bwMode="auto">
          <a:xfrm>
            <a:off x="4786314" y="4214818"/>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10" name="AutoShape 10"/>
          <p:cNvSpPr>
            <a:spLocks noChangeArrowheads="1"/>
          </p:cNvSpPr>
          <p:nvPr/>
        </p:nvSpPr>
        <p:spPr bwMode="auto">
          <a:xfrm>
            <a:off x="1785918" y="6215082"/>
            <a:ext cx="5857916" cy="500066"/>
          </a:xfrm>
          <a:prstGeom prst="roundRect">
            <a:avLst>
              <a:gd name="adj" fmla="val 22537"/>
            </a:avLst>
          </a:prstGeom>
          <a:solidFill>
            <a:srgbClr val="164374"/>
          </a:solidFill>
          <a:ln>
            <a:noFill/>
          </a:ln>
        </p:spPr>
        <p:txBody>
          <a:bodyPr wrap="none" anchor="ctr"/>
          <a:lstStyle/>
          <a:p>
            <a:pPr algn="ctr"/>
            <a:r>
              <a:rPr lang="zh-CN" altLang="en-US" sz="1000" b="1" dirty="0" smtClean="0">
                <a:solidFill>
                  <a:schemeClr val="bg1"/>
                </a:solidFill>
                <a:latin typeface="微软雅黑" pitchFamily="34" charset="-122"/>
                <a:ea typeface="经典繁仿黑"/>
              </a:rPr>
              <a:t>注：</a:t>
            </a:r>
            <a:r>
              <a:rPr lang="zh-CN" altLang="en-US" sz="1000" b="1" dirty="0" smtClean="0"/>
              <a:t>①正规发票：符合国家政策规定的发票，中标单位、开票单位收款单位必须全部一致。</a:t>
            </a:r>
            <a:endParaRPr lang="en-US" altLang="zh-CN" sz="1000" b="1" dirty="0" smtClean="0"/>
          </a:p>
        </p:txBody>
      </p:sp>
      <p:sp>
        <p:nvSpPr>
          <p:cNvPr id="11" name="AutoShape 8"/>
          <p:cNvSpPr>
            <a:spLocks noChangeArrowheads="1"/>
          </p:cNvSpPr>
          <p:nvPr/>
        </p:nvSpPr>
        <p:spPr bwMode="auto">
          <a:xfrm>
            <a:off x="2786050" y="785794"/>
            <a:ext cx="3500462" cy="428629"/>
          </a:xfrm>
          <a:prstGeom prst="roundRect">
            <a:avLst>
              <a:gd name="adj" fmla="val 24375"/>
            </a:avLst>
          </a:prstGeom>
          <a:solidFill>
            <a:srgbClr val="C8B4C8"/>
          </a:solidFill>
          <a:ln w="9525">
            <a:noFill/>
            <a:round/>
            <a:headEnd/>
            <a:tailEnd/>
          </a:ln>
        </p:spPr>
        <p:txBody>
          <a:bodyPr wrap="none" anchor="ctr"/>
          <a:lstStyle/>
          <a:p>
            <a:pPr algn="ctr"/>
            <a:r>
              <a:rPr lang="zh-CN" altLang="en-US" sz="1400" b="1" dirty="0" smtClean="0">
                <a:solidFill>
                  <a:schemeClr val="bg1"/>
                </a:solidFill>
                <a:latin typeface="微软雅黑" pitchFamily="34" charset="-122"/>
                <a:ea typeface="微软雅黑" pitchFamily="34" charset="-122"/>
              </a:rPr>
              <a:t>购买家具</a:t>
            </a:r>
            <a:r>
              <a:rPr lang="en-US" altLang="zh-CN" sz="1400" b="1" dirty="0" smtClean="0">
                <a:solidFill>
                  <a:schemeClr val="bg1"/>
                </a:solidFill>
                <a:latin typeface="微软雅黑" pitchFamily="34" charset="-122"/>
                <a:ea typeface="微软雅黑" pitchFamily="34" charset="-122"/>
              </a:rPr>
              <a:t>/</a:t>
            </a:r>
            <a:r>
              <a:rPr lang="zh-CN" altLang="en-US" sz="1400" b="1" dirty="0" smtClean="0">
                <a:solidFill>
                  <a:schemeClr val="bg1"/>
                </a:solidFill>
                <a:latin typeface="微软雅黑" pitchFamily="34" charset="-122"/>
                <a:ea typeface="微软雅黑" pitchFamily="34" charset="-122"/>
              </a:rPr>
              <a:t>空调、电子设备</a:t>
            </a:r>
            <a:endParaRPr lang="zh-CN" altLang="en-US" sz="1400" b="1" dirty="0">
              <a:solidFill>
                <a:schemeClr val="bg1"/>
              </a:solidFill>
              <a:latin typeface="微软雅黑" pitchFamily="34" charset="-122"/>
              <a:ea typeface="微软雅黑" pitchFamily="34" charset="-122"/>
            </a:endParaRPr>
          </a:p>
        </p:txBody>
      </p:sp>
      <p:sp>
        <p:nvSpPr>
          <p:cNvPr id="12" name="AutoShape 5"/>
          <p:cNvSpPr>
            <a:spLocks noChangeArrowheads="1"/>
          </p:cNvSpPr>
          <p:nvPr/>
        </p:nvSpPr>
        <p:spPr bwMode="auto">
          <a:xfrm rot="10800000">
            <a:off x="785786" y="1428736"/>
            <a:ext cx="2857520"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r>
              <a:rPr lang="zh-CN" altLang="en-US" sz="1200" dirty="0" smtClean="0">
                <a:latin typeface="微软雅黑" pitchFamily="34" charset="-122"/>
                <a:ea typeface="微软雅黑" pitchFamily="34" charset="-122"/>
              </a:rPr>
              <a:t>购买家具</a:t>
            </a:r>
            <a:r>
              <a:rPr lang="en-US"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空调</a:t>
            </a:r>
            <a:endParaRPr lang="en-US" altLang="zh-CN" sz="1200" dirty="0" smtClean="0">
              <a:latin typeface="微软雅黑" pitchFamily="34" charset="-122"/>
              <a:ea typeface="微软雅黑" pitchFamily="34" charset="-122"/>
            </a:endParaRPr>
          </a:p>
          <a:p>
            <a:pPr algn="ctr">
              <a:lnSpc>
                <a:spcPct val="120000"/>
              </a:lnSpc>
            </a:pPr>
            <a:r>
              <a:rPr lang="zh-CN" altLang="en-US" sz="1000" dirty="0" smtClean="0">
                <a:latin typeface="微软雅黑" pitchFamily="34" charset="-122"/>
                <a:ea typeface="微软雅黑" pitchFamily="34" charset="-122"/>
              </a:rPr>
              <a:t>详填</a:t>
            </a:r>
            <a:r>
              <a:rPr lang="en-US" altLang="zh-CN" sz="1000" dirty="0" smtClean="0">
                <a:latin typeface="微软雅黑" pitchFamily="34" charset="-122"/>
                <a:ea typeface="微软雅黑" pitchFamily="34" charset="-122"/>
              </a:rPr>
              <a:t>《</a:t>
            </a:r>
            <a:r>
              <a:rPr lang="zh-CN" altLang="en-US" sz="1000" dirty="0" smtClean="0">
                <a:latin typeface="微软雅黑" pitchFamily="34" charset="-122"/>
                <a:ea typeface="微软雅黑" pitchFamily="34" charset="-122"/>
              </a:rPr>
              <a:t>中山大学新华学院家具</a:t>
            </a:r>
            <a:r>
              <a:rPr lang="en-US" altLang="zh-CN" sz="1000" dirty="0" smtClean="0">
                <a:latin typeface="微软雅黑" pitchFamily="34" charset="-122"/>
                <a:ea typeface="微软雅黑" pitchFamily="34" charset="-122"/>
              </a:rPr>
              <a:t>/</a:t>
            </a:r>
            <a:r>
              <a:rPr lang="zh-CN" altLang="en-US" sz="1000" dirty="0" smtClean="0">
                <a:latin typeface="微软雅黑" pitchFamily="34" charset="-122"/>
                <a:ea typeface="微软雅黑" pitchFamily="34" charset="-122"/>
              </a:rPr>
              <a:t>空调申请领购表</a:t>
            </a:r>
            <a:r>
              <a:rPr lang="en-US" altLang="zh-CN" sz="1000" dirty="0" smtClean="0">
                <a:latin typeface="微软雅黑" pitchFamily="34" charset="-122"/>
                <a:ea typeface="微软雅黑" pitchFamily="34" charset="-122"/>
              </a:rPr>
              <a:t>》</a:t>
            </a:r>
            <a:endParaRPr lang="zh-CN" altLang="en-US" sz="1000" dirty="0">
              <a:latin typeface="微软雅黑" pitchFamily="34" charset="-122"/>
              <a:ea typeface="微软雅黑" pitchFamily="34" charset="-122"/>
            </a:endParaRPr>
          </a:p>
        </p:txBody>
      </p:sp>
      <p:sp>
        <p:nvSpPr>
          <p:cNvPr id="23" name="AutoShape 5"/>
          <p:cNvSpPr>
            <a:spLocks noChangeArrowheads="1"/>
          </p:cNvSpPr>
          <p:nvPr/>
        </p:nvSpPr>
        <p:spPr bwMode="auto">
          <a:xfrm rot="10800000">
            <a:off x="3428992" y="3714752"/>
            <a:ext cx="2928958"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r>
              <a:rPr lang="zh-CN" altLang="en-US" sz="1200" dirty="0" smtClean="0">
                <a:latin typeface="华文仿宋" pitchFamily="2" charset="-122"/>
                <a:ea typeface="华文仿宋" pitchFamily="2" charset="-122"/>
              </a:rPr>
              <a:t>由采购部门统一采购（符合招投标</a:t>
            </a:r>
            <a:endParaRPr lang="en-US" altLang="zh-CN" sz="1200" dirty="0" smtClean="0">
              <a:latin typeface="华文仿宋" pitchFamily="2" charset="-122"/>
              <a:ea typeface="华文仿宋" pitchFamily="2" charset="-122"/>
            </a:endParaRPr>
          </a:p>
          <a:p>
            <a:pPr algn="ctr"/>
            <a:r>
              <a:rPr lang="zh-CN" altLang="en-US" sz="1200" dirty="0" smtClean="0">
                <a:latin typeface="华文仿宋" pitchFamily="2" charset="-122"/>
                <a:ea typeface="华文仿宋" pitchFamily="2" charset="-122"/>
              </a:rPr>
              <a:t>范围的，须经过学院正规招投标流程）。</a:t>
            </a:r>
            <a:endParaRPr lang="en-US" altLang="zh-CN" sz="1200" dirty="0" smtClean="0">
              <a:latin typeface="华文仿宋" pitchFamily="2" charset="-122"/>
              <a:ea typeface="华文仿宋" pitchFamily="2" charset="-122"/>
            </a:endParaRPr>
          </a:p>
        </p:txBody>
      </p:sp>
      <p:sp>
        <p:nvSpPr>
          <p:cNvPr id="32" name="AutoShape 10"/>
          <p:cNvSpPr>
            <a:spLocks noChangeArrowheads="1"/>
          </p:cNvSpPr>
          <p:nvPr/>
        </p:nvSpPr>
        <p:spPr bwMode="auto">
          <a:xfrm>
            <a:off x="2714612" y="5286388"/>
            <a:ext cx="4286280" cy="571504"/>
          </a:xfrm>
          <a:prstGeom prst="roundRect">
            <a:avLst>
              <a:gd name="adj" fmla="val 22537"/>
            </a:avLst>
          </a:prstGeom>
          <a:solidFill>
            <a:srgbClr val="C8B4C8"/>
          </a:solidFill>
          <a:ln>
            <a:noFill/>
          </a:ln>
        </p:spPr>
        <p:txBody>
          <a:bodyPr wrap="none" anchor="ctr"/>
          <a:lstStyle/>
          <a:p>
            <a:r>
              <a:rPr lang="zh-CN" altLang="en-US" sz="1100" dirty="0" smtClean="0">
                <a:latin typeface="华文仿宋" pitchFamily="2" charset="-122"/>
                <a:ea typeface="华文仿宋" pitchFamily="2" charset="-122"/>
              </a:rPr>
              <a:t>持以下原件到财务工作部报账</a:t>
            </a:r>
            <a:r>
              <a:rPr lang="en-US" altLang="zh-CN" sz="1100" dirty="0" smtClean="0">
                <a:latin typeface="华文仿宋" pitchFamily="2" charset="-122"/>
                <a:ea typeface="华文仿宋" pitchFamily="2" charset="-122"/>
              </a:rPr>
              <a:t>:</a:t>
            </a:r>
            <a:r>
              <a:rPr lang="zh-CN" altLang="en-US" sz="1100" dirty="0" smtClean="0">
                <a:latin typeface="华文仿宋" pitchFamily="2" charset="-122"/>
                <a:ea typeface="华文仿宋" pitchFamily="2" charset="-122"/>
              </a:rPr>
              <a:t>（如需预付款，可参考请款借支流程）</a:t>
            </a:r>
            <a:endParaRPr lang="en-US" altLang="zh-CN" sz="1100" dirty="0" smtClean="0">
              <a:latin typeface="华文仿宋" pitchFamily="2" charset="-122"/>
              <a:ea typeface="华文仿宋" pitchFamily="2" charset="-122"/>
            </a:endParaRPr>
          </a:p>
          <a:p>
            <a:r>
              <a:rPr lang="en-US" altLang="zh-CN" sz="1100" dirty="0" smtClean="0">
                <a:latin typeface="华文仿宋" pitchFamily="2" charset="-122"/>
                <a:ea typeface="华文仿宋" pitchFamily="2" charset="-122"/>
              </a:rPr>
              <a:t>1.《</a:t>
            </a:r>
            <a:r>
              <a:rPr lang="zh-CN" altLang="en-US" sz="1100" dirty="0" smtClean="0">
                <a:latin typeface="华文仿宋" pitchFamily="2" charset="-122"/>
                <a:ea typeface="华文仿宋" pitchFamily="2" charset="-122"/>
              </a:rPr>
              <a:t>申购表</a:t>
            </a:r>
            <a:r>
              <a:rPr lang="en-US" altLang="zh-CN" sz="1100" dirty="0" smtClean="0">
                <a:latin typeface="华文仿宋" pitchFamily="2" charset="-122"/>
                <a:ea typeface="华文仿宋" pitchFamily="2" charset="-122"/>
              </a:rPr>
              <a:t>》;2.</a:t>
            </a:r>
            <a:r>
              <a:rPr lang="zh-CN" altLang="en-US" sz="1100" dirty="0" smtClean="0">
                <a:latin typeface="华文仿宋" pitchFamily="2" charset="-122"/>
                <a:ea typeface="华文仿宋" pitchFamily="2" charset="-122"/>
              </a:rPr>
              <a:t>正规发票</a:t>
            </a:r>
            <a:r>
              <a:rPr lang="zh-CN" altLang="en-US" sz="1100" b="1" dirty="0" smtClean="0"/>
              <a:t>① </a:t>
            </a:r>
            <a:r>
              <a:rPr lang="en-US" altLang="zh-CN" sz="1100" dirty="0" smtClean="0">
                <a:latin typeface="华文仿宋" pitchFamily="2" charset="-122"/>
                <a:ea typeface="华文仿宋" pitchFamily="2" charset="-122"/>
              </a:rPr>
              <a:t>;</a:t>
            </a:r>
            <a:r>
              <a:rPr lang="zh-CN" altLang="en-US" sz="1100" b="1" dirty="0" smtClean="0"/>
              <a:t> </a:t>
            </a:r>
            <a:r>
              <a:rPr lang="en-US" altLang="zh-CN" sz="1100" dirty="0" smtClean="0">
                <a:latin typeface="华文仿宋" pitchFamily="2" charset="-122"/>
                <a:ea typeface="华文仿宋" pitchFamily="2" charset="-122"/>
              </a:rPr>
              <a:t>3.</a:t>
            </a:r>
            <a:r>
              <a:rPr lang="zh-CN" altLang="en-US" sz="1100" dirty="0" smtClean="0">
                <a:latin typeface="华文仿宋" pitchFamily="2" charset="-122"/>
                <a:ea typeface="华文仿宋" pitchFamily="2" charset="-122"/>
              </a:rPr>
              <a:t>验收报告</a:t>
            </a:r>
            <a:r>
              <a:rPr lang="en-US" altLang="zh-CN" sz="1100" dirty="0" smtClean="0">
                <a:latin typeface="华文仿宋" pitchFamily="2" charset="-122"/>
                <a:ea typeface="华文仿宋" pitchFamily="2" charset="-122"/>
              </a:rPr>
              <a:t>;4.</a:t>
            </a:r>
            <a:r>
              <a:rPr lang="zh-CN" altLang="en-US" sz="1100" dirty="0" smtClean="0">
                <a:latin typeface="华文仿宋" pitchFamily="2" charset="-122"/>
                <a:ea typeface="华文仿宋" pitchFamily="2" charset="-122"/>
              </a:rPr>
              <a:t>新增固定资产入库单</a:t>
            </a:r>
            <a:r>
              <a:rPr lang="en-US" altLang="zh-CN" sz="1100" dirty="0" smtClean="0">
                <a:latin typeface="华文仿宋" pitchFamily="2" charset="-122"/>
                <a:ea typeface="华文仿宋" pitchFamily="2" charset="-122"/>
              </a:rPr>
              <a:t>;</a:t>
            </a:r>
          </a:p>
          <a:p>
            <a:r>
              <a:rPr lang="en-US" altLang="zh-CN" sz="1100" dirty="0" smtClean="0">
                <a:latin typeface="华文仿宋" pitchFamily="2" charset="-122"/>
                <a:ea typeface="华文仿宋" pitchFamily="2" charset="-122"/>
              </a:rPr>
              <a:t>5.</a:t>
            </a:r>
            <a:r>
              <a:rPr lang="zh-CN" altLang="en-US" sz="1100" dirty="0" smtClean="0">
                <a:latin typeface="华文仿宋" pitchFamily="2" charset="-122"/>
                <a:ea typeface="华文仿宋" pitchFamily="2" charset="-122"/>
              </a:rPr>
              <a:t>通过招投标采购的需附招投标结果或竞价说明；</a:t>
            </a:r>
            <a:r>
              <a:rPr lang="en-US" altLang="zh-CN" sz="1100" dirty="0" smtClean="0">
                <a:latin typeface="华文仿宋" pitchFamily="2" charset="-122"/>
                <a:ea typeface="华文仿宋" pitchFamily="2" charset="-122"/>
              </a:rPr>
              <a:t>6.</a:t>
            </a:r>
            <a:r>
              <a:rPr lang="zh-CN" altLang="en-US" sz="1100" dirty="0" smtClean="0">
                <a:latin typeface="华文仿宋" pitchFamily="2" charset="-122"/>
                <a:ea typeface="华文仿宋" pitchFamily="2" charset="-122"/>
              </a:rPr>
              <a:t>购买合同。</a:t>
            </a:r>
            <a:endParaRPr lang="zh-CN" altLang="en-US" sz="1100" dirty="0">
              <a:latin typeface="华文仿宋" pitchFamily="2" charset="-122"/>
              <a:ea typeface="华文仿宋" pitchFamily="2" charset="-122"/>
            </a:endParaRPr>
          </a:p>
        </p:txBody>
      </p:sp>
      <p:sp>
        <p:nvSpPr>
          <p:cNvPr id="33" name="Line 16"/>
          <p:cNvSpPr>
            <a:spLocks noChangeShapeType="1"/>
          </p:cNvSpPr>
          <p:nvPr/>
        </p:nvSpPr>
        <p:spPr bwMode="auto">
          <a:xfrm>
            <a:off x="6072198" y="178592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14" name="AutoShape 5"/>
          <p:cNvSpPr>
            <a:spLocks noChangeArrowheads="1"/>
          </p:cNvSpPr>
          <p:nvPr/>
        </p:nvSpPr>
        <p:spPr bwMode="auto">
          <a:xfrm rot="10800000">
            <a:off x="5286380" y="1428736"/>
            <a:ext cx="2857520"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r>
              <a:rPr lang="zh-CN" altLang="en-US" sz="1200" dirty="0" smtClean="0">
                <a:latin typeface="+mn-ea"/>
              </a:rPr>
              <a:t>购买电子设备</a:t>
            </a:r>
            <a:endParaRPr lang="en-US" altLang="zh-CN" sz="1200" dirty="0" smtClean="0">
              <a:latin typeface="+mn-ea"/>
            </a:endParaRPr>
          </a:p>
          <a:p>
            <a:pPr algn="ctr">
              <a:lnSpc>
                <a:spcPct val="120000"/>
              </a:lnSpc>
            </a:pPr>
            <a:r>
              <a:rPr lang="zh-CN" altLang="en-US" sz="1000" dirty="0" smtClean="0">
                <a:latin typeface="+mn-ea"/>
              </a:rPr>
              <a:t>详填</a:t>
            </a:r>
            <a:r>
              <a:rPr lang="en-US" altLang="zh-CN" sz="1000" dirty="0" smtClean="0">
                <a:latin typeface="+mn-ea"/>
              </a:rPr>
              <a:t>《</a:t>
            </a:r>
            <a:r>
              <a:rPr lang="zh-CN" altLang="en-US" sz="1000" dirty="0" smtClean="0">
                <a:latin typeface="+mn-ea"/>
              </a:rPr>
              <a:t>中山大学新华学院教学仪器设备申购审批表</a:t>
            </a:r>
            <a:r>
              <a:rPr lang="en-US" altLang="zh-CN" sz="1000" dirty="0" smtClean="0">
                <a:latin typeface="+mn-ea"/>
              </a:rPr>
              <a:t>》</a:t>
            </a:r>
            <a:endParaRPr lang="zh-CN" altLang="en-US" sz="1000" dirty="0" smtClean="0">
              <a:latin typeface="+mn-ea"/>
            </a:endParaRPr>
          </a:p>
        </p:txBody>
      </p:sp>
      <p:sp>
        <p:nvSpPr>
          <p:cNvPr id="35" name="Line 16"/>
          <p:cNvSpPr>
            <a:spLocks noChangeShapeType="1"/>
          </p:cNvSpPr>
          <p:nvPr/>
        </p:nvSpPr>
        <p:spPr bwMode="auto">
          <a:xfrm>
            <a:off x="4786314" y="250030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7" name="AutoShape 5"/>
          <p:cNvSpPr>
            <a:spLocks noChangeArrowheads="1"/>
          </p:cNvSpPr>
          <p:nvPr/>
        </p:nvSpPr>
        <p:spPr bwMode="auto">
          <a:xfrm rot="10800000">
            <a:off x="2500298" y="2143116"/>
            <a:ext cx="4429156"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zh-CN" altLang="en-US" sz="1200" dirty="0">
              <a:latin typeface="微软雅黑" pitchFamily="34" charset="-122"/>
              <a:ea typeface="微软雅黑" pitchFamily="34" charset="-122"/>
            </a:endParaRPr>
          </a:p>
        </p:txBody>
      </p:sp>
      <p:sp>
        <p:nvSpPr>
          <p:cNvPr id="34" name="AutoShape 4"/>
          <p:cNvSpPr>
            <a:spLocks noChangeArrowheads="1"/>
          </p:cNvSpPr>
          <p:nvPr/>
        </p:nvSpPr>
        <p:spPr bwMode="auto">
          <a:xfrm rot="10800000">
            <a:off x="2786050" y="2214554"/>
            <a:ext cx="3929090" cy="428628"/>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r>
              <a:rPr lang="zh-CN" altLang="en-US" sz="1400" b="1" u="sng" dirty="0" smtClean="0">
                <a:latin typeface="微软雅黑" pitchFamily="34" charset="-122"/>
                <a:ea typeface="微软雅黑" pitchFamily="34" charset="-122"/>
              </a:rPr>
              <a:t>审批</a:t>
            </a:r>
            <a:r>
              <a:rPr lang="zh-CN" altLang="en-US" sz="1100" b="1" dirty="0" smtClean="0">
                <a:latin typeface="微软雅黑" pitchFamily="34" charset="-122"/>
                <a:ea typeface="微软雅黑" pitchFamily="34" charset="-122"/>
              </a:rPr>
              <a:t>：</a:t>
            </a:r>
            <a:r>
              <a:rPr lang="zh-CN" altLang="en-US" sz="1100" dirty="0" smtClean="0">
                <a:latin typeface="华文仿宋" pitchFamily="2" charset="-122"/>
                <a:ea typeface="华文仿宋" pitchFamily="2" charset="-122"/>
              </a:rPr>
              <a:t>部门负责人签署意见，由分管</a:t>
            </a:r>
            <a:endParaRPr lang="en-US" altLang="zh-CN" sz="1100" dirty="0" smtClean="0">
              <a:latin typeface="华文仿宋" pitchFamily="2" charset="-122"/>
              <a:ea typeface="华文仿宋" pitchFamily="2" charset="-122"/>
            </a:endParaRPr>
          </a:p>
          <a:p>
            <a:pPr algn="ctr"/>
            <a:r>
              <a:rPr lang="zh-CN" altLang="en-US" sz="1100" dirty="0" smtClean="0">
                <a:latin typeface="华文仿宋" pitchFamily="2" charset="-122"/>
                <a:ea typeface="华文仿宋" pitchFamily="2" charset="-122"/>
              </a:rPr>
              <a:t>院领导签批；系经费直接由正职系主任签批。</a:t>
            </a:r>
            <a:endParaRPr lang="zh-CN" altLang="en-US" sz="900" u="sng" dirty="0">
              <a:latin typeface="微软雅黑" pitchFamily="34" charset="-122"/>
              <a:ea typeface="微软雅黑" pitchFamily="34" charset="-122"/>
            </a:endParaRPr>
          </a:p>
        </p:txBody>
      </p:sp>
      <p:sp>
        <p:nvSpPr>
          <p:cNvPr id="38" name="Bent Arrow 52"/>
          <p:cNvSpPr>
            <a:spLocks noChangeArrowheads="1"/>
          </p:cNvSpPr>
          <p:nvPr/>
        </p:nvSpPr>
        <p:spPr bwMode="auto">
          <a:xfrm rot="5400000" flipV="1">
            <a:off x="2357423" y="1000107"/>
            <a:ext cx="428629" cy="428631"/>
          </a:xfrm>
          <a:custGeom>
            <a:avLst/>
            <a:gdLst>
              <a:gd name="T0" fmla="*/ 778950 w 1038600"/>
              <a:gd name="T1" fmla="*/ 0 h 1108618"/>
              <a:gd name="T2" fmla="*/ 778950 w 1038600"/>
              <a:gd name="T3" fmla="*/ 519300 h 1108618"/>
              <a:gd name="T4" fmla="*/ 129825 w 1038600"/>
              <a:gd name="T5" fmla="*/ 1108618 h 1108618"/>
              <a:gd name="T6" fmla="*/ 1038600 w 1038600"/>
              <a:gd name="T7" fmla="*/ 259650 h 1108618"/>
              <a:gd name="T8" fmla="*/ 0 60000 65536"/>
              <a:gd name="T9" fmla="*/ 0 60000 65536"/>
              <a:gd name="T10" fmla="*/ 0 60000 65536"/>
              <a:gd name="T11" fmla="*/ 0 60000 65536"/>
              <a:gd name="T12" fmla="*/ 0 w 1038600"/>
              <a:gd name="T13" fmla="*/ 0 h 1108618"/>
              <a:gd name="T14" fmla="*/ 1038600 w 1038600"/>
              <a:gd name="T15" fmla="*/ 1108618 h 1108618"/>
            </a:gdLst>
            <a:ahLst/>
            <a:cxnLst>
              <a:cxn ang="T8">
                <a:pos x="T0" y="T1"/>
              </a:cxn>
              <a:cxn ang="T9">
                <a:pos x="T2" y="T3"/>
              </a:cxn>
              <a:cxn ang="T10">
                <a:pos x="T4" y="T5"/>
              </a:cxn>
              <a:cxn ang="T11">
                <a:pos x="T6" y="T7"/>
              </a:cxn>
            </a:cxnLst>
            <a:rect l="T12" t="T13" r="T14" b="T15"/>
            <a:pathLst>
              <a:path w="1038600" h="1108618">
                <a:moveTo>
                  <a:pt x="0" y="1108618"/>
                </a:moveTo>
                <a:lnTo>
                  <a:pt x="0" y="584213"/>
                </a:lnTo>
                <a:cubicBezTo>
                  <a:pt x="0" y="333261"/>
                  <a:pt x="203436" y="129825"/>
                  <a:pt x="454387" y="129825"/>
                </a:cubicBezTo>
                <a:lnTo>
                  <a:pt x="778950" y="129825"/>
                </a:lnTo>
                <a:lnTo>
                  <a:pt x="778950" y="0"/>
                </a:lnTo>
                <a:lnTo>
                  <a:pt x="1038600" y="259650"/>
                </a:lnTo>
                <a:lnTo>
                  <a:pt x="778950" y="519300"/>
                </a:lnTo>
                <a:lnTo>
                  <a:pt x="778950" y="389475"/>
                </a:lnTo>
                <a:lnTo>
                  <a:pt x="454388" y="389475"/>
                </a:lnTo>
                <a:lnTo>
                  <a:pt x="454387" y="389475"/>
                </a:lnTo>
                <a:cubicBezTo>
                  <a:pt x="346837" y="389475"/>
                  <a:pt x="259650" y="476662"/>
                  <a:pt x="259650" y="584212"/>
                </a:cubicBezTo>
                <a:lnTo>
                  <a:pt x="259650" y="1108618"/>
                </a:lnTo>
                <a:lnTo>
                  <a:pt x="0" y="1108618"/>
                </a:lnTo>
                <a:close/>
              </a:path>
            </a:pathLst>
          </a:custGeom>
          <a:solidFill>
            <a:srgbClr val="C8B4C8"/>
          </a:solidFill>
          <a:ln w="9525">
            <a:noFill/>
            <a:miter lim="800000"/>
            <a:headEnd/>
            <a:tailEnd/>
          </a:ln>
          <a:effectLst>
            <a:outerShdw dist="23000" dir="1439980" rotWithShape="0">
              <a:srgbClr val="808080">
                <a:alpha val="34998"/>
              </a:srgbClr>
            </a:outerShdw>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40" name="Bent Arrow 40"/>
          <p:cNvSpPr>
            <a:spLocks noChangeArrowheads="1"/>
          </p:cNvSpPr>
          <p:nvPr/>
        </p:nvSpPr>
        <p:spPr bwMode="auto">
          <a:xfrm rot="5400000">
            <a:off x="6286512" y="1000108"/>
            <a:ext cx="428628" cy="428628"/>
          </a:xfrm>
          <a:custGeom>
            <a:avLst/>
            <a:gdLst>
              <a:gd name="T0" fmla="*/ 778950 w 1038600"/>
              <a:gd name="T1" fmla="*/ 0 h 1108618"/>
              <a:gd name="T2" fmla="*/ 778950 w 1038600"/>
              <a:gd name="T3" fmla="*/ 519300 h 1108618"/>
              <a:gd name="T4" fmla="*/ 129825 w 1038600"/>
              <a:gd name="T5" fmla="*/ 1108618 h 1108618"/>
              <a:gd name="T6" fmla="*/ 1038600 w 1038600"/>
              <a:gd name="T7" fmla="*/ 259650 h 1108618"/>
              <a:gd name="T8" fmla="*/ 0 60000 65536"/>
              <a:gd name="T9" fmla="*/ 0 60000 65536"/>
              <a:gd name="T10" fmla="*/ 0 60000 65536"/>
              <a:gd name="T11" fmla="*/ 0 60000 65536"/>
              <a:gd name="T12" fmla="*/ 0 w 1038600"/>
              <a:gd name="T13" fmla="*/ 0 h 1108618"/>
              <a:gd name="T14" fmla="*/ 1038600 w 1038600"/>
              <a:gd name="T15" fmla="*/ 1108618 h 1108618"/>
            </a:gdLst>
            <a:ahLst/>
            <a:cxnLst>
              <a:cxn ang="T8">
                <a:pos x="T0" y="T1"/>
              </a:cxn>
              <a:cxn ang="T9">
                <a:pos x="T2" y="T3"/>
              </a:cxn>
              <a:cxn ang="T10">
                <a:pos x="T4" y="T5"/>
              </a:cxn>
              <a:cxn ang="T11">
                <a:pos x="T6" y="T7"/>
              </a:cxn>
            </a:cxnLst>
            <a:rect l="T12" t="T13" r="T14" b="T15"/>
            <a:pathLst>
              <a:path w="1038600" h="1108618">
                <a:moveTo>
                  <a:pt x="0" y="1108618"/>
                </a:moveTo>
                <a:lnTo>
                  <a:pt x="0" y="584213"/>
                </a:lnTo>
                <a:cubicBezTo>
                  <a:pt x="0" y="333261"/>
                  <a:pt x="203436" y="129825"/>
                  <a:pt x="454387" y="129825"/>
                </a:cubicBezTo>
                <a:lnTo>
                  <a:pt x="778950" y="129825"/>
                </a:lnTo>
                <a:lnTo>
                  <a:pt x="778950" y="0"/>
                </a:lnTo>
                <a:lnTo>
                  <a:pt x="1038600" y="259650"/>
                </a:lnTo>
                <a:lnTo>
                  <a:pt x="778950" y="519300"/>
                </a:lnTo>
                <a:lnTo>
                  <a:pt x="778950" y="389475"/>
                </a:lnTo>
                <a:lnTo>
                  <a:pt x="454388" y="389475"/>
                </a:lnTo>
                <a:lnTo>
                  <a:pt x="454387" y="389475"/>
                </a:lnTo>
                <a:cubicBezTo>
                  <a:pt x="346837" y="389475"/>
                  <a:pt x="259650" y="476662"/>
                  <a:pt x="259650" y="584212"/>
                </a:cubicBezTo>
                <a:lnTo>
                  <a:pt x="259650" y="1108618"/>
                </a:lnTo>
                <a:lnTo>
                  <a:pt x="0" y="1108618"/>
                </a:lnTo>
                <a:close/>
              </a:path>
            </a:pathLst>
          </a:custGeom>
          <a:solidFill>
            <a:srgbClr val="E5DBE5"/>
          </a:solidFill>
          <a:ln w="9525">
            <a:noFill/>
            <a:miter lim="800000"/>
            <a:headEnd/>
            <a:tailEnd/>
          </a:ln>
          <a:effectLst>
            <a:outerShdw dist="23000" dir="1439980" rotWithShape="0">
              <a:srgbClr val="808080">
                <a:alpha val="34998"/>
              </a:srgbClr>
            </a:outerShdw>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49" name="Line 17"/>
          <p:cNvSpPr>
            <a:spLocks noChangeShapeType="1"/>
          </p:cNvSpPr>
          <p:nvPr/>
        </p:nvSpPr>
        <p:spPr bwMode="auto">
          <a:xfrm>
            <a:off x="4786314" y="4929198"/>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13" name="AutoShape 10"/>
          <p:cNvSpPr>
            <a:spLocks noChangeArrowheads="1"/>
          </p:cNvSpPr>
          <p:nvPr/>
        </p:nvSpPr>
        <p:spPr bwMode="auto">
          <a:xfrm>
            <a:off x="2714612" y="4572008"/>
            <a:ext cx="4357718" cy="500066"/>
          </a:xfrm>
          <a:prstGeom prst="roundRect">
            <a:avLst>
              <a:gd name="adj" fmla="val 22537"/>
            </a:avLst>
          </a:prstGeom>
          <a:solidFill>
            <a:srgbClr val="C8B4C8"/>
          </a:solidFill>
          <a:ln>
            <a:noFill/>
          </a:ln>
        </p:spPr>
        <p:txBody>
          <a:bodyPr wrap="none" anchor="ctr"/>
          <a:lstStyle/>
          <a:p>
            <a:pPr algn="ctr">
              <a:lnSpc>
                <a:spcPct val="120000"/>
              </a:lnSpc>
            </a:pPr>
            <a:r>
              <a:rPr lang="zh-CN" altLang="en-US" sz="1000" dirty="0" smtClean="0">
                <a:latin typeface="华文仿宋" pitchFamily="2" charset="-122"/>
                <a:ea typeface="华文仿宋" pitchFamily="2" charset="-122"/>
              </a:rPr>
              <a:t>采购回来的固定资产完成验收后，设备单价</a:t>
            </a:r>
            <a:r>
              <a:rPr lang="en-US" altLang="zh-CN" sz="1000" dirty="0" smtClean="0">
                <a:latin typeface="华文仿宋" pitchFamily="2" charset="-122"/>
                <a:ea typeface="华文仿宋" pitchFamily="2" charset="-122"/>
              </a:rPr>
              <a:t>800</a:t>
            </a:r>
            <a:r>
              <a:rPr lang="zh-CN" altLang="en-US" sz="1000" dirty="0" smtClean="0">
                <a:latin typeface="华文仿宋" pitchFamily="2" charset="-122"/>
                <a:ea typeface="华文仿宋" pitchFamily="2" charset="-122"/>
              </a:rPr>
              <a:t>元以上</a:t>
            </a:r>
            <a:endParaRPr lang="en-US" altLang="zh-CN" sz="1000" dirty="0" smtClean="0">
              <a:latin typeface="华文仿宋" pitchFamily="2" charset="-122"/>
              <a:ea typeface="华文仿宋" pitchFamily="2" charset="-122"/>
            </a:endParaRPr>
          </a:p>
          <a:p>
            <a:pPr algn="ctr">
              <a:lnSpc>
                <a:spcPct val="120000"/>
              </a:lnSpc>
            </a:pPr>
            <a:r>
              <a:rPr lang="zh-CN" altLang="en-US" sz="1000" dirty="0" smtClean="0">
                <a:latin typeface="华文仿宋" pitchFamily="2" charset="-122"/>
                <a:ea typeface="华文仿宋" pitchFamily="2" charset="-122"/>
              </a:rPr>
              <a:t>（家具</a:t>
            </a:r>
            <a:r>
              <a:rPr lang="en-US" altLang="zh-CN" sz="1000" dirty="0" smtClean="0">
                <a:latin typeface="华文仿宋" pitchFamily="2" charset="-122"/>
                <a:ea typeface="华文仿宋" pitchFamily="2" charset="-122"/>
              </a:rPr>
              <a:t>500</a:t>
            </a:r>
            <a:r>
              <a:rPr lang="zh-CN" altLang="en-US" sz="1000" dirty="0" smtClean="0">
                <a:latin typeface="华文仿宋" pitchFamily="2" charset="-122"/>
                <a:ea typeface="华文仿宋" pitchFamily="2" charset="-122"/>
              </a:rPr>
              <a:t>元以上的）须到资产管理部门登记固定资产，附上新增固定资产卡片。</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0"/>
          <p:cNvSpPr>
            <a:spLocks noChangeArrowheads="1"/>
          </p:cNvSpPr>
          <p:nvPr/>
        </p:nvSpPr>
        <p:spPr bwMode="auto">
          <a:xfrm>
            <a:off x="2643174" y="71414"/>
            <a:ext cx="3714776" cy="500066"/>
          </a:xfrm>
          <a:prstGeom prst="roundRect">
            <a:avLst>
              <a:gd name="adj" fmla="val 22537"/>
            </a:avLst>
          </a:prstGeom>
          <a:solidFill>
            <a:srgbClr val="003300"/>
          </a:solidFill>
          <a:ln>
            <a:noFill/>
          </a:ln>
        </p:spPr>
        <p:txBody>
          <a:bodyPr wrap="none" anchor="ctr"/>
          <a:lstStyle/>
          <a:p>
            <a:pPr algn="ctr"/>
            <a:r>
              <a:rPr lang="zh-CN" altLang="en-US" sz="2400" b="1" dirty="0" smtClean="0">
                <a:solidFill>
                  <a:schemeClr val="bg1"/>
                </a:solidFill>
                <a:latin typeface="黑体" pitchFamily="49" charset="-122"/>
                <a:ea typeface="黑体" pitchFamily="49" charset="-122"/>
              </a:rPr>
              <a:t>捐赠资产入账流程</a:t>
            </a:r>
            <a:endParaRPr lang="zh-CN" altLang="en-US" sz="2400" b="1" dirty="0">
              <a:solidFill>
                <a:schemeClr val="bg1"/>
              </a:solidFill>
              <a:latin typeface="黑体" pitchFamily="49" charset="-122"/>
              <a:ea typeface="黑体" pitchFamily="49" charset="-122"/>
            </a:endParaRPr>
          </a:p>
        </p:txBody>
      </p:sp>
      <p:sp>
        <p:nvSpPr>
          <p:cNvPr id="18" name="Line 17"/>
          <p:cNvSpPr>
            <a:spLocks noChangeShapeType="1"/>
          </p:cNvSpPr>
          <p:nvPr/>
        </p:nvSpPr>
        <p:spPr bwMode="auto">
          <a:xfrm>
            <a:off x="4572000" y="107154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0" name="Line 16"/>
          <p:cNvSpPr>
            <a:spLocks noChangeShapeType="1"/>
          </p:cNvSpPr>
          <p:nvPr/>
        </p:nvSpPr>
        <p:spPr bwMode="auto">
          <a:xfrm>
            <a:off x="4572000" y="1928802"/>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6" name="AutoShape 5"/>
          <p:cNvSpPr>
            <a:spLocks noChangeArrowheads="1"/>
          </p:cNvSpPr>
          <p:nvPr/>
        </p:nvSpPr>
        <p:spPr bwMode="auto">
          <a:xfrm rot="10800000">
            <a:off x="3000364" y="1428736"/>
            <a:ext cx="3429024"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r>
              <a:rPr lang="zh-CN" altLang="en-US" sz="1200" dirty="0" smtClean="0">
                <a:latin typeface="微软雅黑" pitchFamily="34" charset="-122"/>
                <a:ea typeface="微软雅黑" pitchFamily="34" charset="-122"/>
              </a:rPr>
              <a:t>接受捐赠部门向捐赠方出具“捐赠接收函”</a:t>
            </a:r>
            <a:endParaRPr lang="en-US" altLang="zh-CN" sz="1200" dirty="0" smtClean="0">
              <a:latin typeface="微软雅黑" pitchFamily="34" charset="-122"/>
              <a:ea typeface="微软雅黑" pitchFamily="34" charset="-122"/>
            </a:endParaRPr>
          </a:p>
          <a:p>
            <a:pPr algn="ctr">
              <a:lnSpc>
                <a:spcPct val="120000"/>
              </a:lnSpc>
            </a:pPr>
            <a:r>
              <a:rPr lang="zh-CN" altLang="en-US" sz="1200" dirty="0" smtClean="0">
                <a:latin typeface="微软雅黑" pitchFamily="34" charset="-122"/>
                <a:ea typeface="微软雅黑" pitchFamily="34" charset="-122"/>
              </a:rPr>
              <a:t>（盖学院公章），保留复印件。</a:t>
            </a:r>
            <a:endParaRPr lang="en-US" altLang="zh-CN" sz="1200" dirty="0" smtClean="0">
              <a:latin typeface="微软雅黑" pitchFamily="34" charset="-122"/>
              <a:ea typeface="微软雅黑" pitchFamily="34" charset="-122"/>
            </a:endParaRPr>
          </a:p>
        </p:txBody>
      </p:sp>
      <p:sp>
        <p:nvSpPr>
          <p:cNvPr id="25" name="AutoShape 10"/>
          <p:cNvSpPr>
            <a:spLocks noChangeArrowheads="1"/>
          </p:cNvSpPr>
          <p:nvPr/>
        </p:nvSpPr>
        <p:spPr bwMode="auto">
          <a:xfrm>
            <a:off x="3286116" y="714356"/>
            <a:ext cx="2786082" cy="500066"/>
          </a:xfrm>
          <a:prstGeom prst="roundRect">
            <a:avLst>
              <a:gd name="adj" fmla="val 22537"/>
            </a:avLst>
          </a:prstGeom>
          <a:solidFill>
            <a:srgbClr val="C8B4C8"/>
          </a:solidFill>
          <a:ln>
            <a:noFill/>
          </a:ln>
        </p:spPr>
        <p:txBody>
          <a:bodyPr wrap="none" anchor="ctr"/>
          <a:lstStyle/>
          <a:p>
            <a:pPr algn="ctr"/>
            <a:r>
              <a:rPr lang="zh-CN" altLang="en-US" sz="1200" dirty="0" smtClean="0">
                <a:latin typeface="华文仿宋" pitchFamily="2" charset="-122"/>
                <a:ea typeface="华文仿宋" pitchFamily="2" charset="-122"/>
              </a:rPr>
              <a:t>按学院规定验收流程验收捐赠设备</a:t>
            </a:r>
            <a:endParaRPr lang="en-US" altLang="zh-CN" sz="1200" dirty="0" smtClean="0">
              <a:latin typeface="华文仿宋" pitchFamily="2" charset="-122"/>
              <a:ea typeface="华文仿宋" pitchFamily="2" charset="-122"/>
            </a:endParaRPr>
          </a:p>
          <a:p>
            <a:pPr algn="ctr"/>
            <a:r>
              <a:rPr lang="en-US" altLang="zh-CN" sz="1200" dirty="0" smtClean="0">
                <a:latin typeface="华文仿宋" pitchFamily="2" charset="-122"/>
                <a:ea typeface="华文仿宋" pitchFamily="2" charset="-122"/>
              </a:rPr>
              <a:t>(</a:t>
            </a:r>
            <a:r>
              <a:rPr lang="zh-CN" altLang="en-US" sz="1200" dirty="0" smtClean="0">
                <a:latin typeface="华文仿宋" pitchFamily="2" charset="-122"/>
                <a:ea typeface="华文仿宋" pitchFamily="2" charset="-122"/>
              </a:rPr>
              <a:t>形成验收报告</a:t>
            </a:r>
            <a:r>
              <a:rPr lang="en-US" altLang="zh-CN" sz="1200" dirty="0" smtClean="0">
                <a:latin typeface="华文仿宋" pitchFamily="2" charset="-122"/>
                <a:ea typeface="华文仿宋" pitchFamily="2" charset="-122"/>
              </a:rPr>
              <a:t>)</a:t>
            </a:r>
          </a:p>
        </p:txBody>
      </p:sp>
      <p:sp>
        <p:nvSpPr>
          <p:cNvPr id="76" name="Line 16"/>
          <p:cNvSpPr>
            <a:spLocks noChangeShapeType="1"/>
          </p:cNvSpPr>
          <p:nvPr/>
        </p:nvSpPr>
        <p:spPr bwMode="auto">
          <a:xfrm>
            <a:off x="4572000" y="500063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19" name="Line 17"/>
          <p:cNvSpPr>
            <a:spLocks noChangeShapeType="1"/>
          </p:cNvSpPr>
          <p:nvPr/>
        </p:nvSpPr>
        <p:spPr bwMode="auto">
          <a:xfrm>
            <a:off x="4572000" y="3286124"/>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1" name="AutoShape 5"/>
          <p:cNvSpPr>
            <a:spLocks noChangeArrowheads="1"/>
          </p:cNvSpPr>
          <p:nvPr/>
        </p:nvSpPr>
        <p:spPr bwMode="auto">
          <a:xfrm rot="10800000">
            <a:off x="2643174" y="3643314"/>
            <a:ext cx="4214842"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zh-CN" altLang="en-US" sz="1200" dirty="0">
              <a:latin typeface="微软雅黑" pitchFamily="34" charset="-122"/>
              <a:ea typeface="微软雅黑" pitchFamily="34" charset="-122"/>
            </a:endParaRPr>
          </a:p>
        </p:txBody>
      </p:sp>
      <p:sp>
        <p:nvSpPr>
          <p:cNvPr id="23" name="AutoShape 10"/>
          <p:cNvSpPr>
            <a:spLocks noChangeArrowheads="1"/>
          </p:cNvSpPr>
          <p:nvPr/>
        </p:nvSpPr>
        <p:spPr bwMode="auto">
          <a:xfrm>
            <a:off x="3071802" y="5429264"/>
            <a:ext cx="3143272" cy="1071570"/>
          </a:xfrm>
          <a:prstGeom prst="roundRect">
            <a:avLst>
              <a:gd name="adj" fmla="val 22537"/>
            </a:avLst>
          </a:prstGeom>
          <a:solidFill>
            <a:srgbClr val="C8B4C8"/>
          </a:solidFill>
          <a:ln>
            <a:noFill/>
          </a:ln>
        </p:spPr>
        <p:txBody>
          <a:bodyPr wrap="none" anchor="ctr"/>
          <a:lstStyle/>
          <a:p>
            <a:r>
              <a:rPr lang="zh-CN" altLang="en-US" sz="1200" dirty="0" smtClean="0">
                <a:latin typeface="华文仿宋" pitchFamily="2" charset="-122"/>
                <a:ea typeface="华文仿宋" pitchFamily="2" charset="-122"/>
              </a:rPr>
              <a:t>持以下单据到财务工作部入账：      </a:t>
            </a:r>
            <a:endParaRPr lang="en-US" altLang="zh-CN" sz="1200" dirty="0" smtClean="0">
              <a:latin typeface="华文仿宋" pitchFamily="2" charset="-122"/>
              <a:ea typeface="华文仿宋" pitchFamily="2" charset="-122"/>
            </a:endParaRPr>
          </a:p>
          <a:p>
            <a:r>
              <a:rPr lang="en-US" altLang="zh-CN" sz="1200" dirty="0" smtClean="0">
                <a:latin typeface="华文仿宋" pitchFamily="2" charset="-122"/>
                <a:ea typeface="华文仿宋" pitchFamily="2" charset="-122"/>
              </a:rPr>
              <a:t>1.</a:t>
            </a:r>
            <a:r>
              <a:rPr lang="zh-CN" altLang="en-US" sz="1200" dirty="0" smtClean="0">
                <a:latin typeface="华文仿宋" pitchFamily="2" charset="-122"/>
                <a:ea typeface="华文仿宋" pitchFamily="2" charset="-122"/>
              </a:rPr>
              <a:t>捐赠方购买资产的发票原件</a:t>
            </a:r>
            <a:endParaRPr lang="en-US" altLang="zh-CN" sz="1200" dirty="0" smtClean="0">
              <a:latin typeface="华文仿宋" pitchFamily="2" charset="-122"/>
              <a:ea typeface="华文仿宋" pitchFamily="2" charset="-122"/>
            </a:endParaRPr>
          </a:p>
          <a:p>
            <a:r>
              <a:rPr lang="en-US" altLang="zh-CN" sz="1200" dirty="0" smtClean="0">
                <a:latin typeface="华文仿宋" pitchFamily="2" charset="-122"/>
                <a:ea typeface="华文仿宋" pitchFamily="2" charset="-122"/>
              </a:rPr>
              <a:t>2.</a:t>
            </a:r>
            <a:r>
              <a:rPr lang="zh-CN" altLang="en-US" sz="1200" dirty="0" smtClean="0">
                <a:latin typeface="华文仿宋" pitchFamily="2" charset="-122"/>
                <a:ea typeface="华文仿宋" pitchFamily="2" charset="-122"/>
              </a:rPr>
              <a:t>捐赠合同</a:t>
            </a:r>
            <a:endParaRPr lang="en-US" altLang="zh-CN" sz="1200" dirty="0" smtClean="0">
              <a:latin typeface="华文仿宋" pitchFamily="2" charset="-122"/>
              <a:ea typeface="华文仿宋" pitchFamily="2" charset="-122"/>
            </a:endParaRPr>
          </a:p>
          <a:p>
            <a:r>
              <a:rPr lang="en-US" altLang="zh-CN" sz="1200" dirty="0" smtClean="0">
                <a:latin typeface="华文仿宋" pitchFamily="2" charset="-122"/>
                <a:ea typeface="华文仿宋" pitchFamily="2" charset="-122"/>
              </a:rPr>
              <a:t>3.</a:t>
            </a:r>
            <a:r>
              <a:rPr lang="zh-CN" altLang="en-US" sz="1200" dirty="0" smtClean="0">
                <a:latin typeface="华文仿宋" pitchFamily="2" charset="-122"/>
                <a:ea typeface="华文仿宋" pitchFamily="2" charset="-122"/>
              </a:rPr>
              <a:t>验收报告</a:t>
            </a:r>
            <a:endParaRPr lang="en-US" altLang="zh-CN" sz="1200" dirty="0" smtClean="0">
              <a:latin typeface="华文仿宋" pitchFamily="2" charset="-122"/>
              <a:ea typeface="华文仿宋" pitchFamily="2" charset="-122"/>
            </a:endParaRPr>
          </a:p>
          <a:p>
            <a:r>
              <a:rPr lang="en-US" altLang="zh-CN" sz="1200" dirty="0" smtClean="0">
                <a:latin typeface="华文仿宋" pitchFamily="2" charset="-122"/>
                <a:ea typeface="华文仿宋" pitchFamily="2" charset="-122"/>
              </a:rPr>
              <a:t>4.</a:t>
            </a:r>
            <a:r>
              <a:rPr lang="en-US" altLang="zh-CN" sz="1200" b="1" dirty="0" smtClean="0"/>
              <a:t> </a:t>
            </a:r>
            <a:r>
              <a:rPr lang="zh-CN" altLang="en-US" sz="1200" dirty="0" smtClean="0">
                <a:latin typeface="华文仿宋" pitchFamily="2" charset="-122"/>
                <a:ea typeface="华文仿宋" pitchFamily="2" charset="-122"/>
              </a:rPr>
              <a:t>“捐赠接收函”复印件</a:t>
            </a:r>
            <a:endParaRPr lang="en-US" altLang="zh-CN" sz="1200" dirty="0" smtClean="0">
              <a:latin typeface="华文仿宋" pitchFamily="2" charset="-122"/>
              <a:ea typeface="华文仿宋" pitchFamily="2" charset="-122"/>
            </a:endParaRPr>
          </a:p>
          <a:p>
            <a:r>
              <a:rPr lang="en-US" altLang="zh-CN" sz="1200" dirty="0" smtClean="0">
                <a:latin typeface="华文仿宋" pitchFamily="2" charset="-122"/>
                <a:ea typeface="华文仿宋" pitchFamily="2" charset="-122"/>
              </a:rPr>
              <a:t>5.</a:t>
            </a:r>
            <a:r>
              <a:rPr lang="zh-CN" altLang="en-US" sz="1200" dirty="0" smtClean="0">
                <a:latin typeface="华文仿宋" pitchFamily="2" charset="-122"/>
                <a:ea typeface="华文仿宋" pitchFamily="2" charset="-122"/>
              </a:rPr>
              <a:t>固定资产入库单</a:t>
            </a:r>
            <a:endParaRPr lang="en-US" altLang="zh-CN" sz="1200" dirty="0" smtClean="0">
              <a:latin typeface="华文仿宋" pitchFamily="2" charset="-122"/>
              <a:ea typeface="华文仿宋" pitchFamily="2" charset="-122"/>
            </a:endParaRPr>
          </a:p>
        </p:txBody>
      </p:sp>
      <p:sp>
        <p:nvSpPr>
          <p:cNvPr id="17" name="AutoShape 10"/>
          <p:cNvSpPr>
            <a:spLocks noChangeArrowheads="1"/>
          </p:cNvSpPr>
          <p:nvPr/>
        </p:nvSpPr>
        <p:spPr bwMode="auto">
          <a:xfrm>
            <a:off x="2714612" y="2285992"/>
            <a:ext cx="3929090" cy="1071570"/>
          </a:xfrm>
          <a:prstGeom prst="roundRect">
            <a:avLst>
              <a:gd name="adj" fmla="val 22537"/>
            </a:avLst>
          </a:prstGeom>
          <a:solidFill>
            <a:srgbClr val="C8B4C8"/>
          </a:solidFill>
          <a:ln>
            <a:noFill/>
          </a:ln>
        </p:spPr>
        <p:txBody>
          <a:bodyPr wrap="none" anchor="ctr"/>
          <a:lstStyle/>
          <a:p>
            <a:r>
              <a:rPr lang="zh-CN" altLang="en-US" sz="1200" dirty="0" smtClean="0">
                <a:latin typeface="华文仿宋" pitchFamily="2" charset="-122"/>
                <a:ea typeface="华文仿宋" pitchFamily="2" charset="-122"/>
              </a:rPr>
              <a:t>持以下单据到财务工作部开具发票（原件交于捐赠方，</a:t>
            </a:r>
            <a:endParaRPr lang="en-US" altLang="zh-CN" sz="1200" dirty="0" smtClean="0">
              <a:latin typeface="华文仿宋" pitchFamily="2" charset="-122"/>
              <a:ea typeface="华文仿宋" pitchFamily="2" charset="-122"/>
            </a:endParaRPr>
          </a:p>
          <a:p>
            <a:r>
              <a:rPr lang="zh-CN" altLang="en-US" sz="1200" dirty="0" smtClean="0">
                <a:latin typeface="华文仿宋" pitchFamily="2" charset="-122"/>
                <a:ea typeface="华文仿宋" pitchFamily="2" charset="-122"/>
              </a:rPr>
              <a:t>发票清单财务留存）：      </a:t>
            </a:r>
            <a:endParaRPr lang="en-US" altLang="zh-CN" sz="1200" dirty="0" smtClean="0">
              <a:latin typeface="华文仿宋" pitchFamily="2" charset="-122"/>
              <a:ea typeface="华文仿宋" pitchFamily="2" charset="-122"/>
            </a:endParaRPr>
          </a:p>
          <a:p>
            <a:r>
              <a:rPr lang="en-US" altLang="zh-CN" sz="1200" dirty="0" smtClean="0">
                <a:latin typeface="华文仿宋" pitchFamily="2" charset="-122"/>
                <a:ea typeface="华文仿宋" pitchFamily="2" charset="-122"/>
              </a:rPr>
              <a:t>1.</a:t>
            </a:r>
            <a:r>
              <a:rPr lang="zh-CN" altLang="en-US" sz="1200" dirty="0" smtClean="0">
                <a:latin typeface="华文仿宋" pitchFamily="2" charset="-122"/>
                <a:ea typeface="华文仿宋" pitchFamily="2" charset="-122"/>
              </a:rPr>
              <a:t>捐赠方购买资产的发票原件</a:t>
            </a:r>
            <a:endParaRPr lang="en-US" altLang="zh-CN" sz="1200" dirty="0" smtClean="0">
              <a:latin typeface="华文仿宋" pitchFamily="2" charset="-122"/>
              <a:ea typeface="华文仿宋" pitchFamily="2" charset="-122"/>
            </a:endParaRPr>
          </a:p>
          <a:p>
            <a:r>
              <a:rPr lang="en-US" altLang="zh-CN" sz="1200" dirty="0" smtClean="0">
                <a:latin typeface="华文仿宋" pitchFamily="2" charset="-122"/>
                <a:ea typeface="华文仿宋" pitchFamily="2" charset="-122"/>
              </a:rPr>
              <a:t>2.</a:t>
            </a:r>
            <a:r>
              <a:rPr lang="zh-CN" altLang="en-US" sz="1200" dirty="0" smtClean="0">
                <a:latin typeface="华文仿宋" pitchFamily="2" charset="-122"/>
                <a:ea typeface="华文仿宋" pitchFamily="2" charset="-122"/>
              </a:rPr>
              <a:t>捐赠合同</a:t>
            </a:r>
            <a:endParaRPr lang="en-US" altLang="zh-CN" sz="1200" dirty="0" smtClean="0">
              <a:latin typeface="华文仿宋" pitchFamily="2" charset="-122"/>
              <a:ea typeface="华文仿宋" pitchFamily="2" charset="-122"/>
            </a:endParaRPr>
          </a:p>
          <a:p>
            <a:r>
              <a:rPr lang="en-US" altLang="zh-CN" sz="1200" dirty="0" smtClean="0">
                <a:latin typeface="华文仿宋" pitchFamily="2" charset="-122"/>
                <a:ea typeface="华文仿宋" pitchFamily="2" charset="-122"/>
              </a:rPr>
              <a:t>3.</a:t>
            </a:r>
            <a:r>
              <a:rPr lang="zh-CN" altLang="en-US" sz="1200" dirty="0" smtClean="0">
                <a:latin typeface="华文仿宋" pitchFamily="2" charset="-122"/>
                <a:ea typeface="华文仿宋" pitchFamily="2" charset="-122"/>
              </a:rPr>
              <a:t>验收报告</a:t>
            </a:r>
            <a:endParaRPr lang="en-US" altLang="zh-CN" sz="1200" dirty="0" smtClean="0">
              <a:latin typeface="华文仿宋" pitchFamily="2" charset="-122"/>
              <a:ea typeface="华文仿宋" pitchFamily="2" charset="-122"/>
            </a:endParaRPr>
          </a:p>
          <a:p>
            <a:r>
              <a:rPr lang="en-US" altLang="zh-CN" sz="1200" dirty="0" smtClean="0">
                <a:latin typeface="华文仿宋" pitchFamily="2" charset="-122"/>
                <a:ea typeface="华文仿宋" pitchFamily="2" charset="-122"/>
              </a:rPr>
              <a:t>4.</a:t>
            </a:r>
            <a:r>
              <a:rPr lang="en-US" altLang="zh-CN" sz="1200" b="1" dirty="0" smtClean="0"/>
              <a:t> </a:t>
            </a:r>
            <a:r>
              <a:rPr lang="zh-CN" altLang="en-US" sz="1200" dirty="0" smtClean="0">
                <a:latin typeface="华文仿宋" pitchFamily="2" charset="-122"/>
                <a:ea typeface="华文仿宋" pitchFamily="2" charset="-122"/>
              </a:rPr>
              <a:t>“捐赠接收函”复印件</a:t>
            </a:r>
            <a:endParaRPr lang="en-US" altLang="zh-CN" sz="1200" dirty="0" smtClean="0">
              <a:latin typeface="华文仿宋" pitchFamily="2" charset="-122"/>
              <a:ea typeface="华文仿宋" pitchFamily="2" charset="-122"/>
            </a:endParaRPr>
          </a:p>
        </p:txBody>
      </p:sp>
      <p:sp>
        <p:nvSpPr>
          <p:cNvPr id="24" name="Line 16"/>
          <p:cNvSpPr>
            <a:spLocks noChangeShapeType="1"/>
          </p:cNvSpPr>
          <p:nvPr/>
        </p:nvSpPr>
        <p:spPr bwMode="auto">
          <a:xfrm>
            <a:off x="4572000" y="4143380"/>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2" name="AutoShape 4"/>
          <p:cNvSpPr>
            <a:spLocks noChangeArrowheads="1"/>
          </p:cNvSpPr>
          <p:nvPr/>
        </p:nvSpPr>
        <p:spPr bwMode="auto">
          <a:xfrm rot="10800000">
            <a:off x="2849422" y="3714752"/>
            <a:ext cx="3802346" cy="428628"/>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lnSpc>
                <a:spcPct val="120000"/>
              </a:lnSpc>
            </a:pPr>
            <a:r>
              <a:rPr lang="zh-CN" altLang="en-US" sz="1000" dirty="0" smtClean="0">
                <a:latin typeface="华文仿宋" pitchFamily="2" charset="-122"/>
                <a:ea typeface="华文仿宋" pitchFamily="2" charset="-122"/>
              </a:rPr>
              <a:t>捐赠方购买资产的发票原件由接受捐赠部门负责人及分管院领导签审</a:t>
            </a:r>
            <a:endParaRPr lang="en-US" altLang="zh-CN" sz="1000" dirty="0" smtClean="0">
              <a:latin typeface="华文仿宋" pitchFamily="2" charset="-122"/>
              <a:ea typeface="华文仿宋" pitchFamily="2" charset="-122"/>
            </a:endParaRPr>
          </a:p>
        </p:txBody>
      </p:sp>
      <p:sp>
        <p:nvSpPr>
          <p:cNvPr id="71" name="AutoShape 5"/>
          <p:cNvSpPr>
            <a:spLocks noChangeArrowheads="1"/>
          </p:cNvSpPr>
          <p:nvPr/>
        </p:nvSpPr>
        <p:spPr bwMode="auto">
          <a:xfrm rot="10800000">
            <a:off x="3071802" y="4572008"/>
            <a:ext cx="3143272"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r>
              <a:rPr lang="zh-CN" altLang="en-US" sz="1200" dirty="0" smtClean="0">
                <a:latin typeface="微软雅黑" pitchFamily="34" charset="-122"/>
                <a:ea typeface="微软雅黑" pitchFamily="34" charset="-122"/>
              </a:rPr>
              <a:t>持相关单据到资产登记部门登记固定资产</a:t>
            </a:r>
            <a:endParaRPr lang="en-US" altLang="zh-CN" sz="1200" dirty="0" smtClean="0">
              <a:latin typeface="微软雅黑" pitchFamily="34" charset="-122"/>
              <a:ea typeface="微软雅黑" pitchFamily="34" charset="-122"/>
            </a:endParaRPr>
          </a:p>
          <a:p>
            <a:pPr algn="ctr">
              <a:lnSpc>
                <a:spcPct val="120000"/>
              </a:lnSpc>
            </a:pPr>
            <a:r>
              <a:rPr lang="en-US"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形成固定资产入库单</a:t>
            </a:r>
            <a:r>
              <a:rPr lang="en-US" altLang="zh-CN" sz="1200" dirty="0" smtClean="0">
                <a:latin typeface="微软雅黑" pitchFamily="34" charset="-122"/>
                <a:ea typeface="微软雅黑" pitchFamily="34" charset="-122"/>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0"/>
          <p:cNvSpPr>
            <a:spLocks noChangeArrowheads="1"/>
          </p:cNvSpPr>
          <p:nvPr/>
        </p:nvSpPr>
        <p:spPr bwMode="auto">
          <a:xfrm>
            <a:off x="2643174" y="71414"/>
            <a:ext cx="3714776" cy="500066"/>
          </a:xfrm>
          <a:prstGeom prst="roundRect">
            <a:avLst>
              <a:gd name="adj" fmla="val 22537"/>
            </a:avLst>
          </a:prstGeom>
          <a:solidFill>
            <a:srgbClr val="003300"/>
          </a:solidFill>
          <a:ln>
            <a:noFill/>
          </a:ln>
        </p:spPr>
        <p:txBody>
          <a:bodyPr wrap="none" anchor="ctr"/>
          <a:lstStyle/>
          <a:p>
            <a:pPr algn="ctr"/>
            <a:r>
              <a:rPr lang="zh-CN" altLang="en-US" sz="2400" b="1" dirty="0" smtClean="0">
                <a:solidFill>
                  <a:schemeClr val="bg1"/>
                </a:solidFill>
                <a:latin typeface="黑体" pitchFamily="49" charset="-122"/>
                <a:ea typeface="黑体" pitchFamily="49" charset="-122"/>
              </a:rPr>
              <a:t>差旅费</a:t>
            </a:r>
            <a:r>
              <a:rPr lang="en-US" altLang="zh-CN" sz="2400" b="1" dirty="0" smtClean="0">
                <a:solidFill>
                  <a:schemeClr val="bg1"/>
                </a:solidFill>
                <a:latin typeface="黑体" pitchFamily="49" charset="-122"/>
                <a:ea typeface="黑体" pitchFamily="49" charset="-122"/>
              </a:rPr>
              <a:t>(</a:t>
            </a:r>
            <a:r>
              <a:rPr lang="zh-CN" altLang="en-US" sz="2400" b="1" dirty="0" smtClean="0">
                <a:solidFill>
                  <a:schemeClr val="bg1"/>
                </a:solidFill>
                <a:latin typeface="黑体" pitchFamily="49" charset="-122"/>
                <a:ea typeface="黑体" pitchFamily="49" charset="-122"/>
              </a:rPr>
              <a:t>市外</a:t>
            </a:r>
            <a:r>
              <a:rPr lang="en-US" altLang="zh-CN" sz="2400" b="1" dirty="0" smtClean="0">
                <a:solidFill>
                  <a:schemeClr val="bg1"/>
                </a:solidFill>
                <a:latin typeface="黑体" pitchFamily="49" charset="-122"/>
                <a:ea typeface="黑体" pitchFamily="49" charset="-122"/>
              </a:rPr>
              <a:t>)</a:t>
            </a:r>
            <a:r>
              <a:rPr lang="zh-CN" altLang="en-US" sz="2400" b="1" dirty="0" smtClean="0">
                <a:solidFill>
                  <a:schemeClr val="bg1"/>
                </a:solidFill>
                <a:latin typeface="黑体" pitchFamily="49" charset="-122"/>
                <a:ea typeface="黑体" pitchFamily="49" charset="-122"/>
              </a:rPr>
              <a:t>报账流程</a:t>
            </a:r>
            <a:endParaRPr lang="zh-CN" altLang="en-US" sz="2400" b="1" dirty="0">
              <a:solidFill>
                <a:schemeClr val="bg1"/>
              </a:solidFill>
              <a:latin typeface="黑体" pitchFamily="49" charset="-122"/>
              <a:ea typeface="黑体" pitchFamily="49" charset="-122"/>
            </a:endParaRPr>
          </a:p>
        </p:txBody>
      </p:sp>
      <p:sp>
        <p:nvSpPr>
          <p:cNvPr id="4" name="Line 16"/>
          <p:cNvSpPr>
            <a:spLocks noChangeShapeType="1"/>
          </p:cNvSpPr>
          <p:nvPr/>
        </p:nvSpPr>
        <p:spPr bwMode="auto">
          <a:xfrm>
            <a:off x="4500562" y="1357298"/>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5" name="Line 16"/>
          <p:cNvSpPr>
            <a:spLocks noChangeShapeType="1"/>
          </p:cNvSpPr>
          <p:nvPr/>
        </p:nvSpPr>
        <p:spPr bwMode="auto">
          <a:xfrm>
            <a:off x="4429124" y="5286388"/>
            <a:ext cx="0" cy="576000"/>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9" name="AutoShape 5"/>
          <p:cNvSpPr>
            <a:spLocks noChangeArrowheads="1"/>
          </p:cNvSpPr>
          <p:nvPr/>
        </p:nvSpPr>
        <p:spPr bwMode="auto">
          <a:xfrm rot="10800000">
            <a:off x="3571868" y="5929330"/>
            <a:ext cx="2428892" cy="357190"/>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r>
              <a:rPr lang="zh-CN" altLang="en-US" sz="1200" dirty="0" smtClean="0">
                <a:latin typeface="微软雅黑" pitchFamily="34" charset="-122"/>
                <a:ea typeface="微软雅黑" pitchFamily="34" charset="-122"/>
              </a:rPr>
              <a:t>持以上凭据到财务部报账</a:t>
            </a:r>
            <a:endParaRPr lang="en-US" altLang="zh-CN" sz="1200" dirty="0" smtClean="0">
              <a:latin typeface="微软雅黑" pitchFamily="34" charset="-122"/>
              <a:ea typeface="微软雅黑" pitchFamily="34" charset="-122"/>
            </a:endParaRPr>
          </a:p>
        </p:txBody>
      </p:sp>
      <p:sp>
        <p:nvSpPr>
          <p:cNvPr id="10" name="Line 16"/>
          <p:cNvSpPr>
            <a:spLocks noChangeShapeType="1"/>
          </p:cNvSpPr>
          <p:nvPr/>
        </p:nvSpPr>
        <p:spPr bwMode="auto">
          <a:xfrm>
            <a:off x="4500562" y="4214818"/>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13" name="AutoShape 10"/>
          <p:cNvSpPr>
            <a:spLocks noChangeArrowheads="1"/>
          </p:cNvSpPr>
          <p:nvPr/>
        </p:nvSpPr>
        <p:spPr bwMode="auto">
          <a:xfrm>
            <a:off x="2786050" y="3000372"/>
            <a:ext cx="3786214" cy="1285884"/>
          </a:xfrm>
          <a:prstGeom prst="roundRect">
            <a:avLst>
              <a:gd name="adj" fmla="val 22537"/>
            </a:avLst>
          </a:prstGeom>
          <a:solidFill>
            <a:srgbClr val="C8B4C8"/>
          </a:solidFill>
          <a:ln>
            <a:noFill/>
          </a:ln>
        </p:spPr>
        <p:txBody>
          <a:bodyPr wrap="none" anchor="ctr"/>
          <a:lstStyle/>
          <a:p>
            <a:endParaRPr lang="en-US" altLang="zh-CN" sz="1200" dirty="0" smtClean="0">
              <a:latin typeface="华文仿宋" pitchFamily="2" charset="-122"/>
              <a:ea typeface="华文仿宋" pitchFamily="2" charset="-122"/>
            </a:endParaRPr>
          </a:p>
          <a:p>
            <a:r>
              <a:rPr lang="zh-CN" altLang="en-US" sz="1200" dirty="0" smtClean="0">
                <a:latin typeface="华文仿宋" pitchFamily="2" charset="-122"/>
                <a:ea typeface="华文仿宋" pitchFamily="2" charset="-122"/>
              </a:rPr>
              <a:t>报账所需凭据：      </a:t>
            </a:r>
            <a:endParaRPr lang="en-US" altLang="zh-CN" sz="1200" dirty="0" smtClean="0">
              <a:latin typeface="华文仿宋" pitchFamily="2" charset="-122"/>
              <a:ea typeface="华文仿宋" pitchFamily="2" charset="-122"/>
            </a:endParaRPr>
          </a:p>
          <a:p>
            <a:r>
              <a:rPr lang="en-US" altLang="zh-CN" sz="1200" dirty="0" smtClean="0">
                <a:latin typeface="华文仿宋" pitchFamily="2" charset="-122"/>
                <a:ea typeface="华文仿宋" pitchFamily="2" charset="-122"/>
              </a:rPr>
              <a:t>1.《</a:t>
            </a:r>
            <a:r>
              <a:rPr lang="zh-CN" altLang="en-US" sz="1200" dirty="0" smtClean="0">
                <a:latin typeface="华文仿宋" pitchFamily="2" charset="-122"/>
                <a:ea typeface="华文仿宋" pitchFamily="2" charset="-122"/>
              </a:rPr>
              <a:t>中山大学新华学院审批表</a:t>
            </a:r>
            <a:r>
              <a:rPr lang="en-US" altLang="zh-CN" sz="1200" dirty="0" smtClean="0">
                <a:latin typeface="华文仿宋" pitchFamily="2" charset="-122"/>
                <a:ea typeface="华文仿宋" pitchFamily="2" charset="-122"/>
              </a:rPr>
              <a:t>》</a:t>
            </a:r>
          </a:p>
          <a:p>
            <a:r>
              <a:rPr lang="en-US" altLang="zh-CN" sz="1200" dirty="0" smtClean="0">
                <a:latin typeface="华文仿宋" pitchFamily="2" charset="-122"/>
                <a:ea typeface="华文仿宋" pitchFamily="2" charset="-122"/>
              </a:rPr>
              <a:t>2.</a:t>
            </a:r>
            <a:r>
              <a:rPr lang="zh-CN" altLang="en-US" sz="1200" dirty="0" smtClean="0">
                <a:latin typeface="华文仿宋" pitchFamily="2" charset="-122"/>
                <a:ea typeface="华文仿宋" pitchFamily="2" charset="-122"/>
              </a:rPr>
              <a:t>出差依据</a:t>
            </a:r>
            <a:r>
              <a:rPr lang="en-US" altLang="zh-CN" sz="1200" dirty="0" smtClean="0">
                <a:latin typeface="华文仿宋" pitchFamily="2" charset="-122"/>
                <a:ea typeface="华文仿宋" pitchFamily="2" charset="-122"/>
              </a:rPr>
              <a:t>(</a:t>
            </a:r>
            <a:r>
              <a:rPr lang="zh-CN" altLang="en-US" sz="1200" dirty="0" smtClean="0">
                <a:latin typeface="华文仿宋" pitchFamily="2" charset="-122"/>
                <a:ea typeface="华文仿宋" pitchFamily="2" charset="-122"/>
              </a:rPr>
              <a:t>会议通知、申请报告等）</a:t>
            </a:r>
            <a:endParaRPr lang="en-US" altLang="zh-CN" sz="1200" dirty="0" smtClean="0">
              <a:latin typeface="华文仿宋" pitchFamily="2" charset="-122"/>
              <a:ea typeface="华文仿宋" pitchFamily="2" charset="-122"/>
            </a:endParaRPr>
          </a:p>
          <a:p>
            <a:r>
              <a:rPr lang="en-US" altLang="zh-CN" sz="1200" dirty="0" smtClean="0">
                <a:latin typeface="华文仿宋" pitchFamily="2" charset="-122"/>
                <a:ea typeface="华文仿宋" pitchFamily="2" charset="-122"/>
              </a:rPr>
              <a:t>3.</a:t>
            </a:r>
            <a:r>
              <a:rPr lang="zh-CN" altLang="en-US" sz="1200" dirty="0" smtClean="0">
                <a:latin typeface="华文仿宋" pitchFamily="2" charset="-122"/>
                <a:ea typeface="华文仿宋" pitchFamily="2" charset="-122"/>
              </a:rPr>
              <a:t>出差期间发生费用的发票</a:t>
            </a:r>
            <a:endParaRPr lang="en-US" altLang="zh-CN" sz="1200" dirty="0" smtClean="0">
              <a:latin typeface="华文仿宋" pitchFamily="2" charset="-122"/>
              <a:ea typeface="华文仿宋" pitchFamily="2" charset="-122"/>
            </a:endParaRPr>
          </a:p>
          <a:p>
            <a:r>
              <a:rPr lang="en-US" altLang="zh-CN" sz="1200" dirty="0" smtClean="0">
                <a:latin typeface="华文仿宋" pitchFamily="2" charset="-122"/>
                <a:ea typeface="华文仿宋" pitchFamily="2" charset="-122"/>
              </a:rPr>
              <a:t>4.《</a:t>
            </a:r>
            <a:r>
              <a:rPr lang="zh-CN" altLang="en-US" sz="1200" dirty="0" smtClean="0">
                <a:latin typeface="华文仿宋" pitchFamily="2" charset="-122"/>
                <a:ea typeface="华文仿宋" pitchFamily="2" charset="-122"/>
              </a:rPr>
              <a:t>中山大学新华学院外地差旅费报销表</a:t>
            </a:r>
            <a:r>
              <a:rPr lang="en-US" altLang="zh-CN" sz="1200" dirty="0" smtClean="0">
                <a:latin typeface="华文仿宋" pitchFamily="2" charset="-122"/>
                <a:ea typeface="华文仿宋" pitchFamily="2" charset="-122"/>
              </a:rPr>
              <a:t>》</a:t>
            </a:r>
          </a:p>
          <a:p>
            <a:r>
              <a:rPr lang="en-US" altLang="zh-CN" sz="1200" dirty="0" smtClean="0">
                <a:latin typeface="华文仿宋" pitchFamily="2" charset="-122"/>
                <a:ea typeface="华文仿宋" pitchFamily="2" charset="-122"/>
              </a:rPr>
              <a:t>5.</a:t>
            </a:r>
            <a:r>
              <a:rPr lang="en-US" altLang="zh-CN" sz="1200" b="1" dirty="0" smtClean="0"/>
              <a:t> </a:t>
            </a:r>
            <a:r>
              <a:rPr lang="en-US" altLang="zh-CN" sz="1100" dirty="0" smtClean="0">
                <a:latin typeface="华文仿宋" pitchFamily="2" charset="-122"/>
                <a:ea typeface="华文仿宋" pitchFamily="2" charset="-122"/>
              </a:rPr>
              <a:t>《</a:t>
            </a:r>
            <a:r>
              <a:rPr lang="zh-CN" altLang="en-US" sz="1100" dirty="0" smtClean="0">
                <a:latin typeface="华文仿宋" pitchFamily="2" charset="-122"/>
                <a:ea typeface="华文仿宋" pitchFamily="2" charset="-122"/>
              </a:rPr>
              <a:t>中山大学新华学院借款单</a:t>
            </a:r>
            <a:r>
              <a:rPr lang="en-US" altLang="zh-CN" sz="1100" dirty="0" smtClean="0">
                <a:latin typeface="华文仿宋" pitchFamily="2" charset="-122"/>
                <a:ea typeface="华文仿宋" pitchFamily="2" charset="-122"/>
              </a:rPr>
              <a:t>》</a:t>
            </a:r>
            <a:r>
              <a:rPr lang="zh-CN" altLang="en-US" sz="1100" dirty="0" smtClean="0">
                <a:latin typeface="华文仿宋" pitchFamily="2" charset="-122"/>
                <a:ea typeface="华文仿宋" pitchFamily="2" charset="-122"/>
              </a:rPr>
              <a:t>第三联（如有借支款项）</a:t>
            </a:r>
            <a:endParaRPr lang="zh-CN" altLang="en-US" sz="1100" dirty="0">
              <a:latin typeface="华文仿宋" pitchFamily="2" charset="-122"/>
              <a:ea typeface="华文仿宋" pitchFamily="2" charset="-122"/>
            </a:endParaRPr>
          </a:p>
        </p:txBody>
      </p:sp>
      <p:sp>
        <p:nvSpPr>
          <p:cNvPr id="18" name="Line 16"/>
          <p:cNvSpPr>
            <a:spLocks noChangeShapeType="1"/>
          </p:cNvSpPr>
          <p:nvPr/>
        </p:nvSpPr>
        <p:spPr bwMode="auto">
          <a:xfrm>
            <a:off x="5429256" y="500063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19" name="Line 16"/>
          <p:cNvSpPr>
            <a:spLocks noChangeShapeType="1"/>
          </p:cNvSpPr>
          <p:nvPr/>
        </p:nvSpPr>
        <p:spPr bwMode="auto">
          <a:xfrm>
            <a:off x="5429256" y="5572140"/>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0" name="AutoShape 5"/>
          <p:cNvSpPr>
            <a:spLocks noChangeArrowheads="1"/>
          </p:cNvSpPr>
          <p:nvPr/>
        </p:nvSpPr>
        <p:spPr bwMode="auto">
          <a:xfrm rot="10800000">
            <a:off x="4714876" y="5357826"/>
            <a:ext cx="1500198" cy="357190"/>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r>
              <a:rPr lang="zh-CN" altLang="en-US" sz="900" b="1" dirty="0" smtClean="0"/>
              <a:t>总金额在</a:t>
            </a:r>
            <a:r>
              <a:rPr lang="en-US" altLang="zh-CN" sz="900" b="1" dirty="0" smtClean="0"/>
              <a:t>10000</a:t>
            </a:r>
            <a:r>
              <a:rPr lang="zh-CN" altLang="en-US" sz="900" b="1" dirty="0" smtClean="0"/>
              <a:t>元以上</a:t>
            </a:r>
            <a:endParaRPr lang="en-US" altLang="zh-CN" sz="900" b="1" dirty="0" smtClean="0"/>
          </a:p>
          <a:p>
            <a:pPr algn="ctr"/>
            <a:r>
              <a:rPr lang="zh-CN" altLang="en-US" sz="900" b="1" dirty="0" smtClean="0"/>
              <a:t>（含</a:t>
            </a:r>
            <a:r>
              <a:rPr lang="en-US" altLang="zh-CN" sz="900" b="1" dirty="0" smtClean="0"/>
              <a:t>10000</a:t>
            </a:r>
            <a:r>
              <a:rPr lang="zh-CN" altLang="en-US" sz="900" b="1" dirty="0" smtClean="0"/>
              <a:t>元）需由院长签批。</a:t>
            </a:r>
            <a:endParaRPr lang="da-DK" sz="900" dirty="0" smtClean="0">
              <a:solidFill>
                <a:srgbClr val="000000"/>
              </a:solidFill>
              <a:latin typeface="华文仿宋" pitchFamily="2" charset="-122"/>
              <a:ea typeface="华文仿宋" pitchFamily="2" charset="-122"/>
            </a:endParaRPr>
          </a:p>
        </p:txBody>
      </p:sp>
      <p:sp>
        <p:nvSpPr>
          <p:cNvPr id="11" name="AutoShape 5"/>
          <p:cNvSpPr>
            <a:spLocks noChangeArrowheads="1"/>
          </p:cNvSpPr>
          <p:nvPr/>
        </p:nvSpPr>
        <p:spPr bwMode="auto">
          <a:xfrm rot="10800000">
            <a:off x="1928794" y="4572008"/>
            <a:ext cx="5429288"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zh-CN" altLang="en-US" sz="1200" dirty="0">
              <a:latin typeface="微软雅黑" pitchFamily="34" charset="-122"/>
              <a:ea typeface="微软雅黑" pitchFamily="34" charset="-122"/>
            </a:endParaRPr>
          </a:p>
        </p:txBody>
      </p:sp>
      <p:sp>
        <p:nvSpPr>
          <p:cNvPr id="12" name="AutoShape 4"/>
          <p:cNvSpPr>
            <a:spLocks noChangeArrowheads="1"/>
          </p:cNvSpPr>
          <p:nvPr/>
        </p:nvSpPr>
        <p:spPr bwMode="auto">
          <a:xfrm rot="10800000">
            <a:off x="2071670" y="4714884"/>
            <a:ext cx="5214974" cy="357190"/>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lnSpc>
                <a:spcPct val="120000"/>
              </a:lnSpc>
            </a:pPr>
            <a:r>
              <a:rPr lang="zh-CN" altLang="en-US" sz="1200" b="1" u="sng" dirty="0" smtClean="0">
                <a:latin typeface="微软雅黑" pitchFamily="34" charset="-122"/>
                <a:ea typeface="微软雅黑" pitchFamily="34" charset="-122"/>
              </a:rPr>
              <a:t>审批</a:t>
            </a:r>
            <a:r>
              <a:rPr lang="zh-CN" altLang="en-US" sz="1100" dirty="0" smtClean="0">
                <a:latin typeface="微软雅黑" pitchFamily="34" charset="-122"/>
                <a:ea typeface="微软雅黑" pitchFamily="34" charset="-122"/>
              </a:rPr>
              <a:t>：出差人所在部门负责人及分管院长签批；</a:t>
            </a:r>
            <a:endParaRPr lang="en-US" altLang="zh-CN" sz="1100" dirty="0" smtClean="0">
              <a:latin typeface="微软雅黑" pitchFamily="34" charset="-122"/>
              <a:ea typeface="微软雅黑" pitchFamily="34" charset="-122"/>
            </a:endParaRPr>
          </a:p>
          <a:p>
            <a:pPr algn="ctr">
              <a:lnSpc>
                <a:spcPct val="120000"/>
              </a:lnSpc>
            </a:pPr>
            <a:r>
              <a:rPr lang="zh-CN" altLang="en-US" sz="1100" dirty="0" smtClean="0">
                <a:latin typeface="微软雅黑" pitchFamily="34" charset="-122"/>
                <a:ea typeface="微软雅黑" pitchFamily="34" charset="-122"/>
              </a:rPr>
              <a:t>系经费由正职系主任签批。</a:t>
            </a:r>
            <a:endParaRPr lang="zh-CN" altLang="en-US" sz="1100" dirty="0">
              <a:latin typeface="微软雅黑" pitchFamily="34" charset="-122"/>
              <a:ea typeface="微软雅黑" pitchFamily="34" charset="-122"/>
            </a:endParaRPr>
          </a:p>
        </p:txBody>
      </p:sp>
      <p:sp>
        <p:nvSpPr>
          <p:cNvPr id="21" name="Line 17"/>
          <p:cNvSpPr>
            <a:spLocks noChangeShapeType="1"/>
          </p:cNvSpPr>
          <p:nvPr/>
        </p:nvSpPr>
        <p:spPr bwMode="auto">
          <a:xfrm>
            <a:off x="4500562" y="2214554"/>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2" name="AutoShape 8"/>
          <p:cNvSpPr>
            <a:spLocks noChangeArrowheads="1"/>
          </p:cNvSpPr>
          <p:nvPr/>
        </p:nvSpPr>
        <p:spPr bwMode="auto">
          <a:xfrm>
            <a:off x="2714612" y="1000108"/>
            <a:ext cx="3671887" cy="515937"/>
          </a:xfrm>
          <a:prstGeom prst="roundRect">
            <a:avLst>
              <a:gd name="adj" fmla="val 24375"/>
            </a:avLst>
          </a:prstGeom>
          <a:solidFill>
            <a:srgbClr val="C8B4C8"/>
          </a:solidFill>
          <a:ln w="9525">
            <a:noFill/>
            <a:round/>
            <a:headEnd/>
            <a:tailEnd/>
          </a:ln>
        </p:spPr>
        <p:txBody>
          <a:bodyPr wrap="none" anchor="ctr"/>
          <a:lstStyle/>
          <a:p>
            <a:pPr algn="ctr"/>
            <a:r>
              <a:rPr lang="zh-CN" altLang="en-US" sz="1200" b="1" dirty="0">
                <a:latin typeface="黑体" pitchFamily="49" charset="-122"/>
                <a:ea typeface="黑体" pitchFamily="49" charset="-122"/>
              </a:rPr>
              <a:t>填制</a:t>
            </a:r>
            <a:r>
              <a:rPr lang="en-US" altLang="zh-CN" sz="1200" b="1" dirty="0">
                <a:latin typeface="微软雅黑" pitchFamily="34" charset="-122"/>
                <a:ea typeface="微软雅黑" pitchFamily="34" charset="-122"/>
              </a:rPr>
              <a:t>《</a:t>
            </a:r>
            <a:r>
              <a:rPr lang="zh-CN" altLang="en-US" sz="1200" b="1" dirty="0">
                <a:latin typeface="微软雅黑" pitchFamily="34" charset="-122"/>
                <a:ea typeface="微软雅黑" pitchFamily="34" charset="-122"/>
              </a:rPr>
              <a:t>中山大学新华学院出差审批表</a:t>
            </a:r>
            <a:r>
              <a:rPr lang="en-US" altLang="zh-CN" sz="1200" b="1" dirty="0">
                <a:latin typeface="微软雅黑" pitchFamily="34" charset="-122"/>
                <a:ea typeface="微软雅黑" pitchFamily="34" charset="-122"/>
              </a:rPr>
              <a:t>》</a:t>
            </a:r>
          </a:p>
          <a:p>
            <a:pPr algn="ctr"/>
            <a:r>
              <a:rPr lang="zh-CN" altLang="en-US" sz="1200" b="1" dirty="0">
                <a:latin typeface="黑体" pitchFamily="49" charset="-122"/>
                <a:ea typeface="黑体" pitchFamily="49" charset="-122"/>
              </a:rPr>
              <a:t>可在学院财务工作部网页直接下载打印</a:t>
            </a:r>
          </a:p>
        </p:txBody>
      </p:sp>
      <p:sp>
        <p:nvSpPr>
          <p:cNvPr id="23" name="AutoShape 5"/>
          <p:cNvSpPr>
            <a:spLocks noChangeArrowheads="1"/>
          </p:cNvSpPr>
          <p:nvPr/>
        </p:nvSpPr>
        <p:spPr bwMode="auto">
          <a:xfrm rot="10800000">
            <a:off x="1928793" y="1714489"/>
            <a:ext cx="5286412" cy="571500"/>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zh-CN" altLang="en-US" sz="1200">
              <a:latin typeface="微软雅黑" pitchFamily="34" charset="-122"/>
              <a:ea typeface="微软雅黑" pitchFamily="34" charset="-122"/>
            </a:endParaRPr>
          </a:p>
        </p:txBody>
      </p:sp>
      <p:sp>
        <p:nvSpPr>
          <p:cNvPr id="24" name="AutoShape 4"/>
          <p:cNvSpPr>
            <a:spLocks noChangeArrowheads="1"/>
          </p:cNvSpPr>
          <p:nvPr/>
        </p:nvSpPr>
        <p:spPr bwMode="auto">
          <a:xfrm rot="10800000">
            <a:off x="2143106" y="1785924"/>
            <a:ext cx="4857785" cy="428625"/>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lnSpc>
                <a:spcPct val="120000"/>
              </a:lnSpc>
            </a:pPr>
            <a:r>
              <a:rPr lang="zh-CN" altLang="en-US" sz="1200" b="1" dirty="0">
                <a:latin typeface="黑体" pitchFamily="49" charset="-122"/>
                <a:ea typeface="黑体" pitchFamily="49" charset="-122"/>
              </a:rPr>
              <a:t>审批</a:t>
            </a:r>
            <a:r>
              <a:rPr lang="zh-CN" altLang="en-US" sz="1200" dirty="0">
                <a:latin typeface="黑体" pitchFamily="49" charset="-122"/>
                <a:ea typeface="黑体" pitchFamily="49" charset="-122"/>
              </a:rPr>
              <a:t>：出差人所在部门负责人及分管院长签批；</a:t>
            </a:r>
            <a:endParaRPr lang="en-US" altLang="zh-CN" sz="1200" dirty="0">
              <a:latin typeface="黑体" pitchFamily="49" charset="-122"/>
              <a:ea typeface="黑体" pitchFamily="49" charset="-122"/>
            </a:endParaRPr>
          </a:p>
          <a:p>
            <a:pPr algn="ctr">
              <a:lnSpc>
                <a:spcPct val="120000"/>
              </a:lnSpc>
            </a:pPr>
            <a:r>
              <a:rPr lang="zh-CN" altLang="en-US" sz="1200" dirty="0">
                <a:latin typeface="黑体" pitchFamily="49" charset="-122"/>
                <a:ea typeface="黑体" pitchFamily="49" charset="-122"/>
              </a:rPr>
              <a:t>系经费由正职系主任</a:t>
            </a:r>
            <a:r>
              <a:rPr lang="zh-CN" altLang="en-US" sz="1200" dirty="0" smtClean="0">
                <a:latin typeface="黑体" pitchFamily="49" charset="-122"/>
                <a:ea typeface="黑体" pitchFamily="49" charset="-122"/>
              </a:rPr>
              <a:t>签批。</a:t>
            </a:r>
            <a:endParaRPr lang="zh-CN" altLang="en-US" sz="1200" dirty="0">
              <a:latin typeface="黑体" pitchFamily="49" charset="-122"/>
              <a:ea typeface="黑体" pitchFamily="49" charset="-122"/>
            </a:endParaRPr>
          </a:p>
        </p:txBody>
      </p:sp>
      <p:sp>
        <p:nvSpPr>
          <p:cNvPr id="8" name="AutoShape 5"/>
          <p:cNvSpPr>
            <a:spLocks noChangeArrowheads="1"/>
          </p:cNvSpPr>
          <p:nvPr/>
        </p:nvSpPr>
        <p:spPr bwMode="auto">
          <a:xfrm rot="10800000">
            <a:off x="2500298" y="2571744"/>
            <a:ext cx="4214842"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r>
              <a:rPr lang="zh-CN" altLang="en-US" sz="1200" dirty="0" smtClean="0">
                <a:latin typeface="微软雅黑" pitchFamily="34" charset="-122"/>
                <a:ea typeface="微软雅黑" pitchFamily="34" charset="-122"/>
              </a:rPr>
              <a:t>报账时须填写</a:t>
            </a:r>
            <a:r>
              <a:rPr lang="en-US"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中山大学新华学院外地差旅费报销表</a:t>
            </a:r>
            <a:r>
              <a:rPr lang="en-US" altLang="zh-CN" sz="1200" dirty="0" smtClean="0">
                <a:latin typeface="微软雅黑" pitchFamily="34" charset="-122"/>
                <a:ea typeface="微软雅黑" pitchFamily="34" charset="-122"/>
              </a:rPr>
              <a:t>》</a:t>
            </a:r>
          </a:p>
          <a:p>
            <a:pPr algn="ctr">
              <a:lnSpc>
                <a:spcPct val="120000"/>
              </a:lnSpc>
            </a:pPr>
            <a:r>
              <a:rPr lang="zh-CN" altLang="en-US" sz="1100" b="1" dirty="0" smtClean="0">
                <a:latin typeface="微软雅黑" pitchFamily="34" charset="-122"/>
                <a:ea typeface="微软雅黑" pitchFamily="34" charset="-122"/>
              </a:rPr>
              <a:t>（出差标准见附表）</a:t>
            </a:r>
            <a:endParaRPr lang="en-US" altLang="zh-CN" sz="1100" b="1" dirty="0" smtClean="0">
              <a:latin typeface="微软雅黑" pitchFamily="34" charset="-122"/>
              <a:ea typeface="微软雅黑"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0" y="6509024"/>
            <a:ext cx="7847856" cy="179467"/>
          </a:xfrm>
          <a:prstGeom prst="rect">
            <a:avLst/>
          </a:prstGeom>
          <a:gradFill flip="none" rotWithShape="1">
            <a:gsLst>
              <a:gs pos="70000">
                <a:srgbClr val="004526">
                  <a:alpha val="60000"/>
                </a:srgbClr>
              </a:gs>
              <a:gs pos="35000">
                <a:srgbClr val="003A20">
                  <a:alpha val="80000"/>
                </a:srgbClr>
              </a:gs>
              <a:gs pos="0">
                <a:srgbClr val="003A20"/>
              </a:gs>
              <a:gs pos="100000">
                <a:srgbClr val="004526">
                  <a:alpha val="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3" name="矩形 22"/>
          <p:cNvSpPr/>
          <p:nvPr/>
        </p:nvSpPr>
        <p:spPr>
          <a:xfrm>
            <a:off x="8634413" y="6496050"/>
            <a:ext cx="522287" cy="179388"/>
          </a:xfrm>
          <a:prstGeom prst="rect">
            <a:avLst/>
          </a:prstGeom>
          <a:solidFill>
            <a:srgbClr val="003A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5" name="椭圆 24"/>
          <p:cNvSpPr/>
          <p:nvPr/>
        </p:nvSpPr>
        <p:spPr>
          <a:xfrm rot="21260414">
            <a:off x="3511550" y="2489200"/>
            <a:ext cx="393700" cy="4175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2298" name="图片 23"/>
          <p:cNvPicPr>
            <a:picLocks noChangeAspect="1"/>
          </p:cNvPicPr>
          <p:nvPr/>
        </p:nvPicPr>
        <p:blipFill>
          <a:blip r:embed="rId2"/>
          <a:srcRect/>
          <a:stretch>
            <a:fillRect/>
          </a:stretch>
        </p:blipFill>
        <p:spPr bwMode="auto">
          <a:xfrm>
            <a:off x="7972425" y="6308725"/>
            <a:ext cx="544513" cy="525463"/>
          </a:xfrm>
          <a:prstGeom prst="rect">
            <a:avLst/>
          </a:prstGeom>
          <a:noFill/>
          <a:ln w="9525">
            <a:noFill/>
            <a:miter lim="800000"/>
            <a:headEnd/>
            <a:tailEnd/>
          </a:ln>
        </p:spPr>
      </p:pic>
      <p:graphicFrame>
        <p:nvGraphicFramePr>
          <p:cNvPr id="32828" name="Group 60"/>
          <p:cNvGraphicFramePr>
            <a:graphicFrameLocks noGrp="1"/>
          </p:cNvGraphicFramePr>
          <p:nvPr/>
        </p:nvGraphicFramePr>
        <p:xfrm>
          <a:off x="468313" y="983001"/>
          <a:ext cx="8104214" cy="4653483"/>
        </p:xfrm>
        <a:graphic>
          <a:graphicData uri="http://schemas.openxmlformats.org/drawingml/2006/table">
            <a:tbl>
              <a:tblPr/>
              <a:tblGrid>
                <a:gridCol w="1057071"/>
                <a:gridCol w="1620844"/>
                <a:gridCol w="775185"/>
                <a:gridCol w="634243"/>
                <a:gridCol w="775185"/>
                <a:gridCol w="1027109"/>
                <a:gridCol w="1227977"/>
                <a:gridCol w="986600"/>
              </a:tblGrid>
              <a:tr h="179472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dirty="0" smtClean="0">
                          <a:ln>
                            <a:noFill/>
                          </a:ln>
                          <a:solidFill>
                            <a:schemeClr val="tx1"/>
                          </a:solidFill>
                          <a:effectLst/>
                          <a:latin typeface="黑体" pitchFamily="49" charset="-122"/>
                          <a:ea typeface="黑体" pitchFamily="49" charset="-122"/>
                        </a:rPr>
                        <a:t>交通工具级别</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tx1"/>
                          </a:solidFill>
                          <a:effectLst/>
                          <a:latin typeface="黑体" pitchFamily="49" charset="-122"/>
                          <a:ea typeface="黑体" pitchFamily="49" charset="-122"/>
                        </a:rPr>
                        <a:t>火车（含高铁、动车、全列软席列车）</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tx1"/>
                          </a:solidFill>
                          <a:effectLst/>
                          <a:latin typeface="黑体" pitchFamily="49" charset="-122"/>
                          <a:ea typeface="黑体" pitchFamily="49" charset="-122"/>
                        </a:rPr>
                        <a:t>轮船（不包括旅游船</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tx1"/>
                          </a:solidFill>
                          <a:effectLst/>
                          <a:latin typeface="黑体" pitchFamily="49" charset="-122"/>
                          <a:ea typeface="黑体" pitchFamily="49" charset="-122"/>
                        </a:rPr>
                        <a:t>飞机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tx1"/>
                          </a:solidFill>
                          <a:effectLst/>
                          <a:latin typeface="黑体" pitchFamily="49" charset="-122"/>
                          <a:ea typeface="黑体" pitchFamily="49" charset="-122"/>
                        </a:rPr>
                        <a:t>其他交通工具（不包括出租小汽车）</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smtClean="0">
                          <a:ln>
                            <a:noFill/>
                          </a:ln>
                          <a:solidFill>
                            <a:schemeClr val="tx1"/>
                          </a:solidFill>
                          <a:effectLst/>
                          <a:latin typeface="黑体" pitchFamily="49" charset="-122"/>
                          <a:ea typeface="黑体" pitchFamily="49" charset="-122"/>
                        </a:rPr>
                        <a:t>住宿费标准上限（元</a:t>
                      </a:r>
                      <a:r>
                        <a:rPr kumimoji="0" lang="en-US" altLang="zh-CN" sz="1400" b="1" i="0" u="none" strike="noStrike" cap="none" normalizeH="0" baseline="0" smtClean="0">
                          <a:ln>
                            <a:noFill/>
                          </a:ln>
                          <a:solidFill>
                            <a:schemeClr val="tx1"/>
                          </a:solidFill>
                          <a:effectLst/>
                          <a:latin typeface="黑体" pitchFamily="49" charset="-122"/>
                          <a:ea typeface="黑体" pitchFamily="49" charset="-122"/>
                        </a:rPr>
                        <a:t>/</a:t>
                      </a:r>
                      <a:r>
                        <a:rPr kumimoji="0" lang="zh-CN" altLang="en-US" sz="1400" b="1" i="0" u="none" strike="noStrike" cap="none" normalizeH="0" baseline="0" smtClean="0">
                          <a:ln>
                            <a:noFill/>
                          </a:ln>
                          <a:solidFill>
                            <a:schemeClr val="tx1"/>
                          </a:solidFill>
                          <a:effectLst/>
                          <a:latin typeface="黑体" pitchFamily="49" charset="-122"/>
                          <a:ea typeface="黑体" pitchFamily="49" charset="-122"/>
                        </a:rPr>
                        <a:t>人</a:t>
                      </a:r>
                      <a:r>
                        <a:rPr kumimoji="0" lang="en-US" altLang="zh-CN" sz="1400" b="1" i="0" u="none" strike="noStrike" cap="none" normalizeH="0" baseline="0" smtClean="0">
                          <a:ln>
                            <a:noFill/>
                          </a:ln>
                          <a:solidFill>
                            <a:schemeClr val="tx1"/>
                          </a:solidFill>
                          <a:effectLst/>
                          <a:latin typeface="黑体" pitchFamily="49" charset="-122"/>
                          <a:ea typeface="黑体" pitchFamily="49" charset="-122"/>
                        </a:rPr>
                        <a:t>/</a:t>
                      </a:r>
                      <a:r>
                        <a:rPr kumimoji="0" lang="zh-CN" altLang="en-US" sz="1400" b="1" i="0" u="none" strike="noStrike" cap="none" normalizeH="0" baseline="0" smtClean="0">
                          <a:ln>
                            <a:noFill/>
                          </a:ln>
                          <a:solidFill>
                            <a:schemeClr val="tx1"/>
                          </a:solidFill>
                          <a:effectLst/>
                          <a:latin typeface="黑体" pitchFamily="49" charset="-122"/>
                          <a:ea typeface="黑体" pitchFamily="49" charset="-122"/>
                        </a:rPr>
                        <a:t>天）</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dirty="0" smtClean="0">
                          <a:ln>
                            <a:noFill/>
                          </a:ln>
                          <a:solidFill>
                            <a:schemeClr val="tx1"/>
                          </a:solidFill>
                          <a:effectLst/>
                          <a:latin typeface="黑体" pitchFamily="49" charset="-122"/>
                          <a:ea typeface="黑体" pitchFamily="49" charset="-122"/>
                        </a:rPr>
                        <a:t>伙食补助费</a:t>
                      </a:r>
                      <a:endParaRPr kumimoji="0" lang="en-US" altLang="zh-CN" sz="1400" b="1" i="0" u="none" strike="noStrike" cap="none" normalizeH="0" baseline="0" dirty="0" smtClean="0">
                        <a:ln>
                          <a:noFill/>
                        </a:ln>
                        <a:solidFill>
                          <a:schemeClr val="tx1"/>
                        </a:solidFill>
                        <a:effectLst/>
                        <a:latin typeface="黑体" pitchFamily="49" charset="-122"/>
                        <a:ea typeface="黑体" pitchFamily="49" charset="-122"/>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dirty="0" smtClean="0">
                          <a:ln>
                            <a:noFill/>
                          </a:ln>
                          <a:solidFill>
                            <a:schemeClr val="tx1"/>
                          </a:solidFill>
                          <a:effectLst/>
                          <a:latin typeface="黑体" pitchFamily="49" charset="-122"/>
                          <a:ea typeface="黑体" pitchFamily="49" charset="-122"/>
                        </a:rPr>
                        <a:t>（元</a:t>
                      </a:r>
                      <a:r>
                        <a:rPr kumimoji="0" lang="en-US" altLang="zh-CN" sz="1400" b="1" i="0" u="none" strike="noStrike" cap="none" normalizeH="0" baseline="0" dirty="0" smtClean="0">
                          <a:ln>
                            <a:noFill/>
                          </a:ln>
                          <a:solidFill>
                            <a:schemeClr val="tx1"/>
                          </a:solidFill>
                          <a:effectLst/>
                          <a:latin typeface="黑体" pitchFamily="49" charset="-122"/>
                          <a:ea typeface="黑体" pitchFamily="49" charset="-122"/>
                        </a:rPr>
                        <a:t>/</a:t>
                      </a:r>
                      <a:r>
                        <a:rPr kumimoji="0" lang="zh-CN" altLang="en-US" sz="1400" b="1" i="0" u="none" strike="noStrike" cap="none" normalizeH="0" baseline="0" dirty="0" smtClean="0">
                          <a:ln>
                            <a:noFill/>
                          </a:ln>
                          <a:solidFill>
                            <a:schemeClr val="tx1"/>
                          </a:solidFill>
                          <a:effectLst/>
                          <a:latin typeface="黑体" pitchFamily="49" charset="-122"/>
                          <a:ea typeface="黑体" pitchFamily="49" charset="-122"/>
                        </a:rPr>
                        <a:t>人</a:t>
                      </a:r>
                      <a:r>
                        <a:rPr kumimoji="0" lang="en-US" altLang="zh-CN" sz="1400" b="1" i="0" u="none" strike="noStrike" cap="none" normalizeH="0" baseline="0" dirty="0" smtClean="0">
                          <a:ln>
                            <a:noFill/>
                          </a:ln>
                          <a:solidFill>
                            <a:schemeClr val="tx1"/>
                          </a:solidFill>
                          <a:effectLst/>
                          <a:latin typeface="黑体" pitchFamily="49" charset="-122"/>
                          <a:ea typeface="黑体" pitchFamily="49" charset="-122"/>
                        </a:rPr>
                        <a:t>/</a:t>
                      </a:r>
                      <a:r>
                        <a:rPr kumimoji="0" lang="zh-CN" altLang="en-US" sz="1400" b="1" i="0" u="none" strike="noStrike" cap="none" normalizeH="0" baseline="0" dirty="0" smtClean="0">
                          <a:ln>
                            <a:noFill/>
                          </a:ln>
                          <a:solidFill>
                            <a:schemeClr val="tx1"/>
                          </a:solidFill>
                          <a:effectLst/>
                          <a:latin typeface="黑体" pitchFamily="49" charset="-122"/>
                          <a:ea typeface="黑体" pitchFamily="49" charset="-122"/>
                        </a:rPr>
                        <a:t>天）省内外同一标准</a:t>
                      </a:r>
                    </a:p>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dirty="0" smtClean="0">
                          <a:ln>
                            <a:noFill/>
                          </a:ln>
                          <a:solidFill>
                            <a:srgbClr val="FF0000"/>
                          </a:solidFill>
                          <a:effectLst/>
                          <a:latin typeface="黑体" pitchFamily="49" charset="-122"/>
                          <a:ea typeface="黑体" pitchFamily="49" charset="-122"/>
                        </a:rPr>
                        <a:t>包干</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en-US" sz="1400" b="1" i="0" u="none" strike="noStrike" cap="none" normalizeH="0" baseline="0" dirty="0" smtClean="0">
                        <a:ln>
                          <a:noFill/>
                        </a:ln>
                        <a:solidFill>
                          <a:schemeClr val="tx1"/>
                        </a:solidFill>
                        <a:effectLst/>
                        <a:latin typeface="黑体" pitchFamily="49" charset="-122"/>
                        <a:ea typeface="黑体" pitchFamily="49" charset="-122"/>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dirty="0" smtClean="0">
                          <a:ln>
                            <a:noFill/>
                          </a:ln>
                          <a:solidFill>
                            <a:schemeClr val="tx1"/>
                          </a:solidFill>
                          <a:effectLst/>
                          <a:latin typeface="黑体" pitchFamily="49" charset="-122"/>
                          <a:ea typeface="黑体" pitchFamily="49" charset="-122"/>
                        </a:rPr>
                        <a:t>公杂费</a:t>
                      </a:r>
                      <a:endParaRPr kumimoji="0" lang="en-US" altLang="zh-CN" sz="1400" b="1" i="0" u="none" strike="noStrike" cap="none" normalizeH="0" baseline="0" dirty="0" smtClean="0">
                        <a:ln>
                          <a:noFill/>
                        </a:ln>
                        <a:solidFill>
                          <a:schemeClr val="tx1"/>
                        </a:solidFill>
                        <a:effectLst/>
                        <a:latin typeface="黑体" pitchFamily="49" charset="-122"/>
                        <a:ea typeface="黑体" pitchFamily="49" charset="-122"/>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dirty="0" smtClean="0">
                          <a:ln>
                            <a:noFill/>
                          </a:ln>
                          <a:solidFill>
                            <a:schemeClr val="tx1"/>
                          </a:solidFill>
                          <a:effectLst/>
                          <a:latin typeface="黑体" pitchFamily="49" charset="-122"/>
                          <a:ea typeface="黑体" pitchFamily="49" charset="-122"/>
                        </a:rPr>
                        <a:t>（元</a:t>
                      </a:r>
                      <a:r>
                        <a:rPr kumimoji="0" lang="en-US" altLang="zh-CN" sz="1400" b="1" i="0" u="none" strike="noStrike" cap="none" normalizeH="0" baseline="0" dirty="0" smtClean="0">
                          <a:ln>
                            <a:noFill/>
                          </a:ln>
                          <a:solidFill>
                            <a:schemeClr val="tx1"/>
                          </a:solidFill>
                          <a:effectLst/>
                          <a:latin typeface="黑体" pitchFamily="49" charset="-122"/>
                          <a:ea typeface="黑体" pitchFamily="49" charset="-122"/>
                        </a:rPr>
                        <a:t>/</a:t>
                      </a:r>
                      <a:r>
                        <a:rPr kumimoji="0" lang="zh-CN" altLang="en-US" sz="1400" b="1" i="0" u="none" strike="noStrike" cap="none" normalizeH="0" baseline="0" dirty="0" smtClean="0">
                          <a:ln>
                            <a:noFill/>
                          </a:ln>
                          <a:solidFill>
                            <a:schemeClr val="tx1"/>
                          </a:solidFill>
                          <a:effectLst/>
                          <a:latin typeface="黑体" pitchFamily="49" charset="-122"/>
                          <a:ea typeface="黑体" pitchFamily="49" charset="-122"/>
                        </a:rPr>
                        <a:t>人</a:t>
                      </a:r>
                      <a:r>
                        <a:rPr kumimoji="0" lang="en-US" altLang="zh-CN" sz="1400" b="1" i="0" u="none" strike="noStrike" cap="none" normalizeH="0" baseline="0" dirty="0" smtClean="0">
                          <a:ln>
                            <a:noFill/>
                          </a:ln>
                          <a:solidFill>
                            <a:schemeClr val="tx1"/>
                          </a:solidFill>
                          <a:effectLst/>
                          <a:latin typeface="黑体" pitchFamily="49" charset="-122"/>
                          <a:ea typeface="黑体" pitchFamily="49" charset="-122"/>
                        </a:rPr>
                        <a:t>/</a:t>
                      </a:r>
                      <a:r>
                        <a:rPr kumimoji="0" lang="zh-CN" altLang="en-US" sz="1400" b="1" i="0" u="none" strike="noStrike" cap="none" normalizeH="0" baseline="0" dirty="0" smtClean="0">
                          <a:ln>
                            <a:noFill/>
                          </a:ln>
                          <a:solidFill>
                            <a:schemeClr val="tx1"/>
                          </a:solidFill>
                          <a:effectLst/>
                          <a:latin typeface="黑体" pitchFamily="49" charset="-122"/>
                          <a:ea typeface="黑体" pitchFamily="49" charset="-122"/>
                        </a:rPr>
                        <a:t>天）</a:t>
                      </a:r>
                      <a:endParaRPr kumimoji="0" lang="en-US" altLang="zh-CN" sz="1400" b="1" i="0" u="none" strike="noStrike" cap="none" normalizeH="0" baseline="0" dirty="0" smtClean="0">
                        <a:ln>
                          <a:noFill/>
                        </a:ln>
                        <a:solidFill>
                          <a:schemeClr val="tx1"/>
                        </a:solidFill>
                        <a:effectLst/>
                        <a:latin typeface="黑体" pitchFamily="49" charset="-122"/>
                        <a:ea typeface="黑体" pitchFamily="49" charset="-122"/>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400" b="1" i="0" u="none" strike="noStrike" cap="none" normalizeH="0" baseline="0" dirty="0" smtClean="0">
                          <a:ln>
                            <a:noFill/>
                          </a:ln>
                          <a:solidFill>
                            <a:srgbClr val="FF0000"/>
                          </a:solidFill>
                          <a:effectLst/>
                          <a:latin typeface="黑体" pitchFamily="49" charset="-122"/>
                          <a:ea typeface="黑体" pitchFamily="49" charset="-122"/>
                        </a:rPr>
                        <a:t>包干</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8B4C8"/>
                    </a:solidFill>
                  </a:tcPr>
                </a:tc>
              </a:tr>
              <a:tr h="10179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rgbClr val="000000"/>
                          </a:solidFill>
                          <a:effectLst/>
                          <a:latin typeface="黑体" pitchFamily="49" charset="-122"/>
                          <a:ea typeface="黑体" pitchFamily="49" charset="-122"/>
                        </a:rPr>
                        <a:t>院级及相当职务人员</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rgbClr val="000000"/>
                          </a:solidFill>
                          <a:effectLst/>
                          <a:latin typeface="黑体" pitchFamily="49" charset="-122"/>
                          <a:ea typeface="黑体" pitchFamily="49" charset="-122"/>
                        </a:rPr>
                        <a:t>软席（软座、软卧）高铁</a:t>
                      </a:r>
                      <a:r>
                        <a:rPr kumimoji="0" lang="en-US" altLang="zh-CN" sz="1200" b="0" i="0" u="none" strike="noStrike" cap="none" normalizeH="0" baseline="0" dirty="0" smtClean="0">
                          <a:ln>
                            <a:noFill/>
                          </a:ln>
                          <a:solidFill>
                            <a:srgbClr val="000000"/>
                          </a:solidFill>
                          <a:effectLst/>
                          <a:latin typeface="黑体" pitchFamily="49" charset="-122"/>
                          <a:ea typeface="黑体" pitchFamily="49" charset="-122"/>
                        </a:rPr>
                        <a:t>/</a:t>
                      </a:r>
                      <a:r>
                        <a:rPr kumimoji="0" lang="zh-CN" altLang="en-US" sz="1200" b="0" i="0" u="none" strike="noStrike" cap="none" normalizeH="0" baseline="0" dirty="0" smtClean="0">
                          <a:ln>
                            <a:noFill/>
                          </a:ln>
                          <a:solidFill>
                            <a:srgbClr val="000000"/>
                          </a:solidFill>
                          <a:effectLst/>
                          <a:latin typeface="黑体" pitchFamily="49" charset="-122"/>
                          <a:ea typeface="黑体" pitchFamily="49" charset="-122"/>
                        </a:rPr>
                        <a:t>动车商务座，全列软席列车一等软座</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rgbClr val="000000"/>
                          </a:solidFill>
                          <a:effectLst/>
                          <a:latin typeface="黑体" pitchFamily="49" charset="-122"/>
                          <a:ea typeface="黑体" pitchFamily="49" charset="-122"/>
                        </a:rPr>
                        <a:t>一等舱</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rgbClr val="000000"/>
                          </a:solidFill>
                          <a:effectLst/>
                          <a:latin typeface="黑体" pitchFamily="49" charset="-122"/>
                          <a:ea typeface="黑体" pitchFamily="49" charset="-122"/>
                        </a:rPr>
                        <a:t>经济舱</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rgbClr val="000000"/>
                          </a:solidFill>
                          <a:effectLst/>
                          <a:latin typeface="黑体" pitchFamily="49" charset="-122"/>
                          <a:ea typeface="黑体" pitchFamily="49" charset="-122"/>
                        </a:rPr>
                        <a:t>凭据报销</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000000"/>
                          </a:solidFill>
                          <a:effectLst/>
                          <a:latin typeface="黑体" pitchFamily="49" charset="-122"/>
                          <a:ea typeface="黑体" pitchFamily="49" charset="-122"/>
                        </a:rPr>
                        <a:t>700</a:t>
                      </a:r>
                    </a:p>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rgbClr val="000000"/>
                          </a:solidFill>
                          <a:effectLst/>
                          <a:latin typeface="黑体" pitchFamily="49" charset="-122"/>
                          <a:ea typeface="黑体" pitchFamily="49" charset="-122"/>
                        </a:rPr>
                        <a:t>（副院级及相当职务人员：</a:t>
                      </a:r>
                      <a:r>
                        <a:rPr kumimoji="0" lang="en-US" altLang="zh-CN" sz="1200" b="1" i="0" u="none" strike="noStrike" cap="none" normalizeH="0" baseline="0" smtClean="0">
                          <a:ln>
                            <a:noFill/>
                          </a:ln>
                          <a:solidFill>
                            <a:srgbClr val="000000"/>
                          </a:solidFill>
                          <a:effectLst/>
                          <a:latin typeface="黑体" pitchFamily="49" charset="-122"/>
                          <a:ea typeface="黑体" pitchFamily="49" charset="-122"/>
                        </a:rPr>
                        <a:t>500</a:t>
                      </a:r>
                      <a:r>
                        <a:rPr kumimoji="0" lang="zh-CN" altLang="en-US" sz="1200" b="1" i="0" u="none" strike="noStrike" cap="none" normalizeH="0" baseline="0" smtClean="0">
                          <a:ln>
                            <a:noFill/>
                          </a:ln>
                          <a:solidFill>
                            <a:srgbClr val="000000"/>
                          </a:solidFill>
                          <a:effectLst/>
                          <a:latin typeface="黑体" pitchFamily="49" charset="-122"/>
                          <a:ea typeface="黑体" pitchFamily="49" charset="-122"/>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黑体" pitchFamily="49" charset="-122"/>
                          <a:ea typeface="黑体" pitchFamily="49" charset="-122"/>
                        </a:rPr>
                        <a:t>100</a:t>
                      </a:r>
                      <a:endParaRPr kumimoji="0" lang="zh-CN" altLang="en-US" sz="1200" b="1" i="0" u="none" strike="noStrike" cap="none" normalizeH="0" baseline="0" dirty="0" smtClean="0">
                        <a:ln>
                          <a:noFill/>
                        </a:ln>
                        <a:solidFill>
                          <a:srgbClr val="000000"/>
                        </a:solidFill>
                        <a:effectLst/>
                        <a:latin typeface="黑体" pitchFamily="49" charset="-122"/>
                        <a:ea typeface="黑体" pitchFamily="49" charset="-122"/>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000000"/>
                          </a:solidFill>
                          <a:effectLst/>
                          <a:latin typeface="黑体" pitchFamily="49" charset="-122"/>
                          <a:ea typeface="黑体" pitchFamily="49" charset="-122"/>
                        </a:rPr>
                        <a:t>80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en-US" sz="1200" b="1" i="0" u="none" strike="noStrike" cap="none" normalizeH="0" baseline="0" smtClean="0">
                        <a:ln>
                          <a:noFill/>
                        </a:ln>
                        <a:solidFill>
                          <a:srgbClr val="000000"/>
                        </a:solidFill>
                        <a:effectLst/>
                        <a:latin typeface="黑体" pitchFamily="49" charset="-122"/>
                        <a:ea typeface="黑体" pitchFamily="49" charset="-122"/>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r>
              <a:tr h="10179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rgbClr val="000000"/>
                          </a:solidFill>
                          <a:effectLst/>
                          <a:latin typeface="黑体" pitchFamily="49" charset="-122"/>
                          <a:ea typeface="黑体" pitchFamily="49" charset="-122"/>
                        </a:rPr>
                        <a:t>部长及相当职务人员（含具高级技术职务人员）</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rgbClr val="000000"/>
                          </a:solidFill>
                          <a:effectLst/>
                          <a:latin typeface="黑体" pitchFamily="49" charset="-122"/>
                          <a:ea typeface="黑体" pitchFamily="49" charset="-122"/>
                        </a:rPr>
                        <a:t>硬席（硬座、硬卧），高铁</a:t>
                      </a:r>
                      <a:r>
                        <a:rPr kumimoji="0" lang="en-US" altLang="zh-CN" sz="1200" b="0" i="0" u="none" strike="noStrike" cap="none" normalizeH="0" baseline="0" smtClean="0">
                          <a:ln>
                            <a:noFill/>
                          </a:ln>
                          <a:solidFill>
                            <a:srgbClr val="000000"/>
                          </a:solidFill>
                          <a:effectLst/>
                          <a:latin typeface="黑体" pitchFamily="49" charset="-122"/>
                          <a:ea typeface="黑体" pitchFamily="49" charset="-122"/>
                        </a:rPr>
                        <a:t>/</a:t>
                      </a:r>
                      <a:r>
                        <a:rPr kumimoji="0" lang="zh-CN" altLang="en-US" sz="1200" b="0" i="0" u="none" strike="noStrike" cap="none" normalizeH="0" baseline="0" smtClean="0">
                          <a:ln>
                            <a:noFill/>
                          </a:ln>
                          <a:solidFill>
                            <a:srgbClr val="000000"/>
                          </a:solidFill>
                          <a:effectLst/>
                          <a:latin typeface="黑体" pitchFamily="49" charset="-122"/>
                          <a:ea typeface="黑体" pitchFamily="49" charset="-122"/>
                        </a:rPr>
                        <a:t>动车二等座，全列软席列车二等软座</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rgbClr val="000000"/>
                          </a:solidFill>
                          <a:effectLst/>
                          <a:latin typeface="黑体" pitchFamily="49" charset="-122"/>
                          <a:ea typeface="黑体" pitchFamily="49" charset="-122"/>
                        </a:rPr>
                        <a:t>二等舱</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rgbClr val="000000"/>
                          </a:solidFill>
                          <a:effectLst/>
                          <a:latin typeface="黑体" pitchFamily="49" charset="-122"/>
                          <a:ea typeface="黑体" pitchFamily="49" charset="-122"/>
                        </a:rPr>
                        <a:t>经济舱（普通舱）</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rgbClr val="000000"/>
                          </a:solidFill>
                          <a:effectLst/>
                          <a:latin typeface="黑体" pitchFamily="49" charset="-122"/>
                          <a:ea typeface="黑体" pitchFamily="49" charset="-122"/>
                        </a:rPr>
                        <a:t>凭据报销</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黑体" pitchFamily="49" charset="-122"/>
                          <a:ea typeface="黑体" pitchFamily="49" charset="-122"/>
                        </a:rPr>
                        <a:t>400</a:t>
                      </a:r>
                      <a:endParaRPr kumimoji="0" lang="zh-CN" altLang="en-US" sz="1200" b="1" i="0" u="none" strike="noStrike" cap="none" normalizeH="0" baseline="0" dirty="0" smtClean="0">
                        <a:ln>
                          <a:noFill/>
                        </a:ln>
                        <a:solidFill>
                          <a:srgbClr val="000000"/>
                        </a:solidFill>
                        <a:effectLst/>
                        <a:latin typeface="黑体" pitchFamily="49" charset="-122"/>
                        <a:ea typeface="黑体" pitchFamily="49" charset="-122"/>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黑体" pitchFamily="49" charset="-122"/>
                          <a:ea typeface="黑体" pitchFamily="49" charset="-122"/>
                        </a:rPr>
                        <a:t>100</a:t>
                      </a:r>
                      <a:endParaRPr kumimoji="0" lang="zh-CN" altLang="en-US" sz="1200" b="1" i="0" u="none" strike="noStrike" cap="none" normalizeH="0" baseline="0" dirty="0" smtClean="0">
                        <a:ln>
                          <a:noFill/>
                        </a:ln>
                        <a:solidFill>
                          <a:srgbClr val="000000"/>
                        </a:solidFill>
                        <a:effectLst/>
                        <a:latin typeface="黑体" pitchFamily="49" charset="-122"/>
                        <a:ea typeface="黑体" pitchFamily="49" charset="-122"/>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000000"/>
                          </a:solidFill>
                          <a:effectLst/>
                          <a:latin typeface="黑体" pitchFamily="49" charset="-122"/>
                          <a:ea typeface="黑体" pitchFamily="49" charset="-122"/>
                        </a:rPr>
                        <a:t>80</a:t>
                      </a:r>
                      <a:endParaRPr kumimoji="0" lang="zh-CN" altLang="en-US" sz="1200" b="1" i="0" u="none" strike="noStrike" cap="none" normalizeH="0" baseline="0" smtClean="0">
                        <a:ln>
                          <a:noFill/>
                        </a:ln>
                        <a:solidFill>
                          <a:srgbClr val="000000"/>
                        </a:solidFill>
                        <a:effectLst/>
                        <a:latin typeface="黑体" pitchFamily="49" charset="-122"/>
                        <a:ea typeface="黑体" pitchFamily="49" charset="-122"/>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r>
              <a:tr h="73090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rgbClr val="000000"/>
                          </a:solidFill>
                          <a:effectLst/>
                          <a:latin typeface="黑体" pitchFamily="49" charset="-122"/>
                          <a:ea typeface="黑体" pitchFamily="49" charset="-122"/>
                        </a:rPr>
                        <a:t>其他人员</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dirty="0" smtClean="0">
                          <a:ln>
                            <a:noFill/>
                          </a:ln>
                          <a:solidFill>
                            <a:srgbClr val="000000"/>
                          </a:solidFill>
                          <a:effectLst/>
                          <a:latin typeface="黑体" pitchFamily="49" charset="-122"/>
                          <a:ea typeface="黑体" pitchFamily="49" charset="-122"/>
                        </a:rPr>
                        <a:t>硬席（硬座、硬卧），高铁</a:t>
                      </a:r>
                      <a:r>
                        <a:rPr kumimoji="0" lang="en-US" altLang="zh-CN" sz="1200" b="0" i="0" u="none" strike="noStrike" cap="none" normalizeH="0" baseline="0" dirty="0" smtClean="0">
                          <a:ln>
                            <a:noFill/>
                          </a:ln>
                          <a:solidFill>
                            <a:srgbClr val="000000"/>
                          </a:solidFill>
                          <a:effectLst/>
                          <a:latin typeface="黑体" pitchFamily="49" charset="-122"/>
                          <a:ea typeface="黑体" pitchFamily="49" charset="-122"/>
                        </a:rPr>
                        <a:t>/</a:t>
                      </a:r>
                      <a:r>
                        <a:rPr kumimoji="0" lang="zh-CN" altLang="en-US" sz="1200" b="0" i="0" u="none" strike="noStrike" cap="none" normalizeH="0" baseline="0" dirty="0" smtClean="0">
                          <a:ln>
                            <a:noFill/>
                          </a:ln>
                          <a:solidFill>
                            <a:srgbClr val="000000"/>
                          </a:solidFill>
                          <a:effectLst/>
                          <a:latin typeface="黑体" pitchFamily="49" charset="-122"/>
                          <a:ea typeface="黑体" pitchFamily="49" charset="-122"/>
                        </a:rPr>
                        <a:t>动车二等座，全列软席列车二等软座</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rgbClr val="000000"/>
                          </a:solidFill>
                          <a:effectLst/>
                          <a:latin typeface="黑体" pitchFamily="49" charset="-122"/>
                          <a:ea typeface="黑体" pitchFamily="49" charset="-122"/>
                        </a:rPr>
                        <a:t>三等舱</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00"/>
                        </a:solidFill>
                        <a:effectLst/>
                        <a:latin typeface="黑体" pitchFamily="49" charset="-122"/>
                        <a:ea typeface="黑体" pitchFamily="49" charset="-122"/>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0" i="0" u="none" strike="noStrike" cap="none" normalizeH="0" baseline="0" smtClean="0">
                          <a:ln>
                            <a:noFill/>
                          </a:ln>
                          <a:solidFill>
                            <a:srgbClr val="000000"/>
                          </a:solidFill>
                          <a:effectLst/>
                          <a:latin typeface="黑体" pitchFamily="49" charset="-122"/>
                          <a:ea typeface="黑体" pitchFamily="49" charset="-122"/>
                        </a:rPr>
                        <a:t>凭据报销</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rgbClr val="000000"/>
                          </a:solidFill>
                          <a:effectLst/>
                          <a:latin typeface="黑体" pitchFamily="49" charset="-122"/>
                          <a:ea typeface="黑体" pitchFamily="49" charset="-122"/>
                        </a:rPr>
                        <a:t>280</a:t>
                      </a:r>
                    </a:p>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200" b="1" i="0" u="none" strike="noStrike" cap="none" normalizeH="0" baseline="0" smtClean="0">
                          <a:ln>
                            <a:noFill/>
                          </a:ln>
                          <a:solidFill>
                            <a:srgbClr val="000000"/>
                          </a:solidFill>
                          <a:effectLst/>
                          <a:latin typeface="黑体" pitchFamily="49" charset="-122"/>
                          <a:ea typeface="黑体" pitchFamily="49" charset="-122"/>
                        </a:rPr>
                        <a:t>（学生：</a:t>
                      </a:r>
                      <a:r>
                        <a:rPr kumimoji="0" lang="en-US" altLang="zh-CN" sz="1200" b="1" i="0" u="none" strike="noStrike" cap="none" normalizeH="0" baseline="0" smtClean="0">
                          <a:ln>
                            <a:noFill/>
                          </a:ln>
                          <a:solidFill>
                            <a:srgbClr val="000000"/>
                          </a:solidFill>
                          <a:effectLst/>
                          <a:latin typeface="黑体" pitchFamily="49" charset="-122"/>
                          <a:ea typeface="黑体" pitchFamily="49" charset="-122"/>
                        </a:rPr>
                        <a:t>100</a:t>
                      </a:r>
                      <a:r>
                        <a:rPr kumimoji="0" lang="zh-CN" altLang="en-US" sz="1200" b="1" i="0" u="none" strike="noStrike" cap="none" normalizeH="0" baseline="0" smtClean="0">
                          <a:ln>
                            <a:noFill/>
                          </a:ln>
                          <a:solidFill>
                            <a:srgbClr val="000000"/>
                          </a:solidFill>
                          <a:effectLst/>
                          <a:latin typeface="黑体" pitchFamily="49" charset="-122"/>
                          <a:ea typeface="黑体" pitchFamily="49" charset="-122"/>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黑体" pitchFamily="49" charset="-122"/>
                          <a:ea typeface="黑体" pitchFamily="49" charset="-122"/>
                        </a:rPr>
                        <a:t>100</a:t>
                      </a:r>
                      <a:endParaRPr kumimoji="0" lang="zh-CN" altLang="en-US" sz="1200" b="1" i="0" u="none" strike="noStrike" cap="none" normalizeH="0" baseline="0" dirty="0" smtClean="0">
                        <a:ln>
                          <a:noFill/>
                        </a:ln>
                        <a:solidFill>
                          <a:srgbClr val="000000"/>
                        </a:solidFill>
                        <a:effectLst/>
                        <a:latin typeface="黑体" pitchFamily="49" charset="-122"/>
                        <a:ea typeface="黑体" pitchFamily="49" charset="-122"/>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黑体" pitchFamily="49" charset="-122"/>
                          <a:ea typeface="黑体" pitchFamily="49" charset="-122"/>
                        </a:rPr>
                        <a:t>80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8B4C8"/>
                    </a:solidFill>
                  </a:tcPr>
                </a:tc>
              </a:tr>
            </a:tbl>
          </a:graphicData>
        </a:graphic>
      </p:graphicFrame>
      <p:sp>
        <p:nvSpPr>
          <p:cNvPr id="11" name="AutoShape 10"/>
          <p:cNvSpPr>
            <a:spLocks noChangeArrowheads="1"/>
          </p:cNvSpPr>
          <p:nvPr/>
        </p:nvSpPr>
        <p:spPr bwMode="auto">
          <a:xfrm>
            <a:off x="214282" y="642918"/>
            <a:ext cx="1357322" cy="571504"/>
          </a:xfrm>
          <a:prstGeom prst="roundRect">
            <a:avLst>
              <a:gd name="adj" fmla="val 22537"/>
            </a:avLst>
          </a:prstGeom>
          <a:solidFill>
            <a:srgbClr val="003300"/>
          </a:solidFill>
          <a:ln>
            <a:noFill/>
          </a:ln>
        </p:spPr>
        <p:txBody>
          <a:bodyPr wrap="none" anchor="ctr"/>
          <a:lstStyle/>
          <a:p>
            <a:pPr algn="ctr"/>
            <a:r>
              <a:rPr lang="zh-CN" altLang="en-US" b="1" dirty="0" smtClean="0">
                <a:solidFill>
                  <a:schemeClr val="bg1"/>
                </a:solidFill>
                <a:latin typeface="黑体" pitchFamily="49" charset="-122"/>
                <a:ea typeface="黑体" pitchFamily="49" charset="-122"/>
              </a:rPr>
              <a:t>附表</a:t>
            </a:r>
            <a:endParaRPr lang="zh-CN" altLang="en-US" b="1" dirty="0">
              <a:solidFill>
                <a:schemeClr val="bg1"/>
              </a:solidFill>
              <a:latin typeface="黑体" pitchFamily="49" charset="-122"/>
              <a:ea typeface="黑体" pitchFamily="49" charset="-122"/>
            </a:endParaRPr>
          </a:p>
        </p:txBody>
      </p:sp>
    </p:spTree>
  </p:cSld>
  <p:clrMapOvr>
    <a:masterClrMapping/>
  </p:clrMapOvr>
  <p:transition spd="slow">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0"/>
          <p:cNvSpPr>
            <a:spLocks noChangeArrowheads="1"/>
          </p:cNvSpPr>
          <p:nvPr/>
        </p:nvSpPr>
        <p:spPr bwMode="auto">
          <a:xfrm>
            <a:off x="2643174" y="71414"/>
            <a:ext cx="3714776" cy="500066"/>
          </a:xfrm>
          <a:prstGeom prst="roundRect">
            <a:avLst>
              <a:gd name="adj" fmla="val 22537"/>
            </a:avLst>
          </a:prstGeom>
          <a:solidFill>
            <a:srgbClr val="003300"/>
          </a:solidFill>
          <a:ln>
            <a:noFill/>
          </a:ln>
        </p:spPr>
        <p:txBody>
          <a:bodyPr wrap="none" anchor="ctr"/>
          <a:lstStyle/>
          <a:p>
            <a:pPr algn="ctr"/>
            <a:r>
              <a:rPr lang="zh-CN" altLang="en-US" sz="2400" b="1" dirty="0" smtClean="0">
                <a:solidFill>
                  <a:schemeClr val="bg1"/>
                </a:solidFill>
                <a:latin typeface="黑体" pitchFamily="49" charset="-122"/>
                <a:ea typeface="黑体" pitchFamily="49" charset="-122"/>
              </a:rPr>
              <a:t>市内交通费报账流程</a:t>
            </a:r>
            <a:endParaRPr lang="zh-CN" altLang="en-US" sz="2400" b="1" dirty="0">
              <a:solidFill>
                <a:schemeClr val="bg1"/>
              </a:solidFill>
              <a:latin typeface="黑体" pitchFamily="49" charset="-122"/>
              <a:ea typeface="黑体" pitchFamily="49" charset="-122"/>
            </a:endParaRPr>
          </a:p>
        </p:txBody>
      </p:sp>
      <p:sp>
        <p:nvSpPr>
          <p:cNvPr id="16" name="Line 16"/>
          <p:cNvSpPr>
            <a:spLocks noChangeShapeType="1"/>
          </p:cNvSpPr>
          <p:nvPr/>
        </p:nvSpPr>
        <p:spPr bwMode="auto">
          <a:xfrm>
            <a:off x="3143240" y="2071678"/>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0" name="AutoShape 8"/>
          <p:cNvSpPr>
            <a:spLocks noChangeArrowheads="1"/>
          </p:cNvSpPr>
          <p:nvPr/>
        </p:nvSpPr>
        <p:spPr bwMode="auto">
          <a:xfrm>
            <a:off x="2857488" y="857232"/>
            <a:ext cx="3214710" cy="500067"/>
          </a:xfrm>
          <a:prstGeom prst="roundRect">
            <a:avLst>
              <a:gd name="adj" fmla="val 24375"/>
            </a:avLst>
          </a:prstGeom>
          <a:solidFill>
            <a:srgbClr val="C8B4C8"/>
          </a:solidFill>
          <a:ln w="9525">
            <a:noFill/>
            <a:round/>
            <a:headEnd/>
            <a:tailEnd/>
          </a:ln>
        </p:spPr>
        <p:txBody>
          <a:bodyPr wrap="none" anchor="ctr"/>
          <a:lstStyle/>
          <a:p>
            <a:pPr algn="ctr"/>
            <a:r>
              <a:rPr lang="zh-CN" altLang="en-US" sz="1400" b="1" dirty="0" smtClean="0">
                <a:solidFill>
                  <a:schemeClr val="bg1"/>
                </a:solidFill>
                <a:latin typeface="微软雅黑" pitchFamily="34" charset="-122"/>
                <a:ea typeface="微软雅黑" pitchFamily="34" charset="-122"/>
              </a:rPr>
              <a:t>市内交通费报销</a:t>
            </a:r>
            <a:endParaRPr lang="zh-CN" altLang="en-US" sz="1400" b="1" dirty="0">
              <a:solidFill>
                <a:schemeClr val="bg1"/>
              </a:solidFill>
              <a:latin typeface="微软雅黑" pitchFamily="34" charset="-122"/>
              <a:ea typeface="微软雅黑" pitchFamily="34" charset="-122"/>
            </a:endParaRPr>
          </a:p>
        </p:txBody>
      </p:sp>
      <p:sp>
        <p:nvSpPr>
          <p:cNvPr id="21" name="AutoShape 5"/>
          <p:cNvSpPr>
            <a:spLocks noChangeArrowheads="1"/>
          </p:cNvSpPr>
          <p:nvPr/>
        </p:nvSpPr>
        <p:spPr bwMode="auto">
          <a:xfrm rot="10800000">
            <a:off x="1214414" y="1571612"/>
            <a:ext cx="2857520"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r>
              <a:rPr lang="zh-CN" altLang="en-US" sz="1100" b="1" dirty="0" smtClean="0">
                <a:latin typeface="微软雅黑" pitchFamily="34" charset="-122"/>
                <a:ea typeface="微软雅黑" pitchFamily="34" charset="-122"/>
              </a:rPr>
              <a:t>报销市内公交车费</a:t>
            </a:r>
            <a:endParaRPr lang="en-US" altLang="zh-CN" sz="1100" b="1" dirty="0" smtClean="0">
              <a:latin typeface="微软雅黑" pitchFamily="34" charset="-122"/>
              <a:ea typeface="微软雅黑" pitchFamily="34" charset="-122"/>
            </a:endParaRPr>
          </a:p>
          <a:p>
            <a:pPr algn="ctr">
              <a:lnSpc>
                <a:spcPct val="120000"/>
              </a:lnSpc>
            </a:pPr>
            <a:r>
              <a:rPr lang="zh-CN" altLang="en-US" sz="1000" dirty="0" smtClean="0">
                <a:latin typeface="微软雅黑" pitchFamily="34" charset="-122"/>
                <a:ea typeface="微软雅黑" pitchFamily="34" charset="-122"/>
              </a:rPr>
              <a:t>填写</a:t>
            </a:r>
            <a:r>
              <a:rPr lang="en-US" altLang="zh-CN" sz="1000" dirty="0" smtClean="0">
                <a:latin typeface="微软雅黑" pitchFamily="34" charset="-122"/>
                <a:ea typeface="微软雅黑" pitchFamily="34" charset="-122"/>
              </a:rPr>
              <a:t>《</a:t>
            </a:r>
            <a:r>
              <a:rPr lang="zh-CN" altLang="en-US" sz="1000" dirty="0" smtClean="0">
                <a:latin typeface="微软雅黑" pitchFamily="34" charset="-122"/>
                <a:ea typeface="微软雅黑" pitchFamily="34" charset="-122"/>
              </a:rPr>
              <a:t>中山大学新华学院市内交通报销单</a:t>
            </a:r>
            <a:r>
              <a:rPr lang="en-US" altLang="zh-CN" sz="1000" dirty="0" smtClean="0">
                <a:latin typeface="微软雅黑" pitchFamily="34" charset="-122"/>
                <a:ea typeface="微软雅黑" pitchFamily="34" charset="-122"/>
              </a:rPr>
              <a:t>》</a:t>
            </a:r>
            <a:endParaRPr lang="zh-CN" altLang="en-US" sz="1000" dirty="0">
              <a:latin typeface="微软雅黑" pitchFamily="34" charset="-122"/>
              <a:ea typeface="微软雅黑" pitchFamily="34" charset="-122"/>
            </a:endParaRPr>
          </a:p>
        </p:txBody>
      </p:sp>
      <p:sp>
        <p:nvSpPr>
          <p:cNvPr id="23" name="AutoShape 10"/>
          <p:cNvSpPr>
            <a:spLocks noChangeArrowheads="1"/>
          </p:cNvSpPr>
          <p:nvPr/>
        </p:nvSpPr>
        <p:spPr bwMode="auto">
          <a:xfrm>
            <a:off x="3071802" y="4286256"/>
            <a:ext cx="3429024" cy="571504"/>
          </a:xfrm>
          <a:prstGeom prst="roundRect">
            <a:avLst>
              <a:gd name="adj" fmla="val 22537"/>
            </a:avLst>
          </a:prstGeom>
          <a:solidFill>
            <a:srgbClr val="C8B4C8"/>
          </a:solidFill>
          <a:ln>
            <a:noFill/>
          </a:ln>
        </p:spPr>
        <p:txBody>
          <a:bodyPr wrap="none" anchor="ctr"/>
          <a:lstStyle/>
          <a:p>
            <a:pPr algn="ctr">
              <a:lnSpc>
                <a:spcPct val="120000"/>
              </a:lnSpc>
            </a:pPr>
            <a:r>
              <a:rPr lang="zh-CN" altLang="en-US" sz="1100" dirty="0" smtClean="0">
                <a:latin typeface="微软雅黑" pitchFamily="34" charset="-122"/>
                <a:ea typeface="微软雅黑" pitchFamily="34" charset="-122"/>
              </a:rPr>
              <a:t>持以上凭据到财务部报账</a:t>
            </a:r>
            <a:endParaRPr lang="en-US" altLang="zh-CN" sz="1100" dirty="0" smtClean="0">
              <a:latin typeface="微软雅黑" pitchFamily="34" charset="-122"/>
              <a:ea typeface="微软雅黑" pitchFamily="34" charset="-122"/>
            </a:endParaRPr>
          </a:p>
        </p:txBody>
      </p:sp>
      <p:sp>
        <p:nvSpPr>
          <p:cNvPr id="24" name="Line 16"/>
          <p:cNvSpPr>
            <a:spLocks noChangeShapeType="1"/>
          </p:cNvSpPr>
          <p:nvPr/>
        </p:nvSpPr>
        <p:spPr bwMode="auto">
          <a:xfrm>
            <a:off x="5643570" y="214311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5" name="AutoShape 5"/>
          <p:cNvSpPr>
            <a:spLocks noChangeArrowheads="1"/>
          </p:cNvSpPr>
          <p:nvPr/>
        </p:nvSpPr>
        <p:spPr bwMode="auto">
          <a:xfrm rot="10800000">
            <a:off x="4786314" y="1571612"/>
            <a:ext cx="2857520"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r>
              <a:rPr lang="zh-CN" altLang="en-US" sz="1100" b="1" dirty="0" smtClean="0">
                <a:latin typeface="+mn-ea"/>
              </a:rPr>
              <a:t>报销市内油费、路桥费</a:t>
            </a:r>
            <a:endParaRPr lang="en-US" altLang="zh-CN" sz="1100" b="1" dirty="0" smtClean="0">
              <a:latin typeface="+mn-ea"/>
            </a:endParaRPr>
          </a:p>
          <a:p>
            <a:pPr algn="ctr">
              <a:lnSpc>
                <a:spcPct val="120000"/>
              </a:lnSpc>
            </a:pPr>
            <a:r>
              <a:rPr lang="zh-CN" altLang="en-US" sz="1100" dirty="0" smtClean="0">
                <a:latin typeface="+mn-ea"/>
              </a:rPr>
              <a:t>填写</a:t>
            </a:r>
            <a:r>
              <a:rPr lang="en-US" altLang="zh-CN" sz="1100" dirty="0" smtClean="0">
                <a:latin typeface="+mn-ea"/>
              </a:rPr>
              <a:t>《</a:t>
            </a:r>
            <a:r>
              <a:rPr lang="zh-CN" altLang="en-US" sz="1100" dirty="0" smtClean="0">
                <a:latin typeface="+mn-ea"/>
              </a:rPr>
              <a:t>中山大学新华学院报销单</a:t>
            </a:r>
            <a:r>
              <a:rPr lang="en-US" altLang="zh-CN" sz="1100" dirty="0" smtClean="0">
                <a:latin typeface="+mn-ea"/>
              </a:rPr>
              <a:t>》</a:t>
            </a:r>
            <a:endParaRPr lang="zh-CN" altLang="en-US" sz="1100" dirty="0" smtClean="0">
              <a:latin typeface="+mn-ea"/>
            </a:endParaRPr>
          </a:p>
        </p:txBody>
      </p:sp>
      <p:sp>
        <p:nvSpPr>
          <p:cNvPr id="26" name="Line 16"/>
          <p:cNvSpPr>
            <a:spLocks noChangeShapeType="1"/>
          </p:cNvSpPr>
          <p:nvPr/>
        </p:nvSpPr>
        <p:spPr bwMode="auto">
          <a:xfrm>
            <a:off x="4643438" y="392906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27" name="AutoShape 5"/>
          <p:cNvSpPr>
            <a:spLocks noChangeArrowheads="1"/>
          </p:cNvSpPr>
          <p:nvPr/>
        </p:nvSpPr>
        <p:spPr bwMode="auto">
          <a:xfrm rot="10800000">
            <a:off x="2357422" y="3286124"/>
            <a:ext cx="4429156"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zh-CN" altLang="en-US" sz="1200" dirty="0">
              <a:latin typeface="微软雅黑" pitchFamily="34" charset="-122"/>
              <a:ea typeface="微软雅黑" pitchFamily="34" charset="-122"/>
            </a:endParaRPr>
          </a:p>
        </p:txBody>
      </p:sp>
      <p:sp>
        <p:nvSpPr>
          <p:cNvPr id="28" name="AutoShape 4"/>
          <p:cNvSpPr>
            <a:spLocks noChangeArrowheads="1"/>
          </p:cNvSpPr>
          <p:nvPr/>
        </p:nvSpPr>
        <p:spPr bwMode="auto">
          <a:xfrm rot="10800000">
            <a:off x="2714612" y="3357562"/>
            <a:ext cx="3929090" cy="428628"/>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r>
              <a:rPr lang="zh-CN" altLang="en-US" sz="1400" b="1" u="sng" dirty="0" smtClean="0">
                <a:latin typeface="微软雅黑" pitchFamily="34" charset="-122"/>
                <a:ea typeface="微软雅黑" pitchFamily="34" charset="-122"/>
              </a:rPr>
              <a:t>审批</a:t>
            </a:r>
            <a:r>
              <a:rPr lang="zh-CN" altLang="en-US" sz="1100" b="1" dirty="0" smtClean="0">
                <a:latin typeface="微软雅黑" pitchFamily="34" charset="-122"/>
                <a:ea typeface="微软雅黑" pitchFamily="34" charset="-122"/>
              </a:rPr>
              <a:t>：</a:t>
            </a:r>
            <a:r>
              <a:rPr lang="zh-CN" altLang="en-US" sz="1100" dirty="0" smtClean="0">
                <a:latin typeface="华文仿宋" pitchFamily="2" charset="-122"/>
                <a:ea typeface="华文仿宋" pitchFamily="2" charset="-122"/>
              </a:rPr>
              <a:t>部门负责人签署意见，由分管</a:t>
            </a:r>
            <a:endParaRPr lang="en-US" altLang="zh-CN" sz="1100" dirty="0" smtClean="0">
              <a:latin typeface="华文仿宋" pitchFamily="2" charset="-122"/>
              <a:ea typeface="华文仿宋" pitchFamily="2" charset="-122"/>
            </a:endParaRPr>
          </a:p>
          <a:p>
            <a:pPr algn="ctr"/>
            <a:r>
              <a:rPr lang="zh-CN" altLang="en-US" sz="1100" dirty="0" smtClean="0">
                <a:latin typeface="华文仿宋" pitchFamily="2" charset="-122"/>
                <a:ea typeface="华文仿宋" pitchFamily="2" charset="-122"/>
              </a:rPr>
              <a:t>院领导签批；系经费直接由正职系主任签批。</a:t>
            </a:r>
            <a:endParaRPr lang="zh-CN" altLang="en-US" sz="900" u="sng" dirty="0">
              <a:latin typeface="微软雅黑" pitchFamily="34" charset="-122"/>
              <a:ea typeface="微软雅黑" pitchFamily="34" charset="-122"/>
            </a:endParaRPr>
          </a:p>
        </p:txBody>
      </p:sp>
      <p:sp>
        <p:nvSpPr>
          <p:cNvPr id="29" name="Bent Arrow 52"/>
          <p:cNvSpPr>
            <a:spLocks noChangeArrowheads="1"/>
          </p:cNvSpPr>
          <p:nvPr/>
        </p:nvSpPr>
        <p:spPr bwMode="auto">
          <a:xfrm rot="5400000" flipV="1">
            <a:off x="2285985" y="1142983"/>
            <a:ext cx="428629" cy="428631"/>
          </a:xfrm>
          <a:custGeom>
            <a:avLst/>
            <a:gdLst>
              <a:gd name="T0" fmla="*/ 778950 w 1038600"/>
              <a:gd name="T1" fmla="*/ 0 h 1108618"/>
              <a:gd name="T2" fmla="*/ 778950 w 1038600"/>
              <a:gd name="T3" fmla="*/ 519300 h 1108618"/>
              <a:gd name="T4" fmla="*/ 129825 w 1038600"/>
              <a:gd name="T5" fmla="*/ 1108618 h 1108618"/>
              <a:gd name="T6" fmla="*/ 1038600 w 1038600"/>
              <a:gd name="T7" fmla="*/ 259650 h 1108618"/>
              <a:gd name="T8" fmla="*/ 0 60000 65536"/>
              <a:gd name="T9" fmla="*/ 0 60000 65536"/>
              <a:gd name="T10" fmla="*/ 0 60000 65536"/>
              <a:gd name="T11" fmla="*/ 0 60000 65536"/>
              <a:gd name="T12" fmla="*/ 0 w 1038600"/>
              <a:gd name="T13" fmla="*/ 0 h 1108618"/>
              <a:gd name="T14" fmla="*/ 1038600 w 1038600"/>
              <a:gd name="T15" fmla="*/ 1108618 h 1108618"/>
            </a:gdLst>
            <a:ahLst/>
            <a:cxnLst>
              <a:cxn ang="T8">
                <a:pos x="T0" y="T1"/>
              </a:cxn>
              <a:cxn ang="T9">
                <a:pos x="T2" y="T3"/>
              </a:cxn>
              <a:cxn ang="T10">
                <a:pos x="T4" y="T5"/>
              </a:cxn>
              <a:cxn ang="T11">
                <a:pos x="T6" y="T7"/>
              </a:cxn>
            </a:cxnLst>
            <a:rect l="T12" t="T13" r="T14" b="T15"/>
            <a:pathLst>
              <a:path w="1038600" h="1108618">
                <a:moveTo>
                  <a:pt x="0" y="1108618"/>
                </a:moveTo>
                <a:lnTo>
                  <a:pt x="0" y="584213"/>
                </a:lnTo>
                <a:cubicBezTo>
                  <a:pt x="0" y="333261"/>
                  <a:pt x="203436" y="129825"/>
                  <a:pt x="454387" y="129825"/>
                </a:cubicBezTo>
                <a:lnTo>
                  <a:pt x="778950" y="129825"/>
                </a:lnTo>
                <a:lnTo>
                  <a:pt x="778950" y="0"/>
                </a:lnTo>
                <a:lnTo>
                  <a:pt x="1038600" y="259650"/>
                </a:lnTo>
                <a:lnTo>
                  <a:pt x="778950" y="519300"/>
                </a:lnTo>
                <a:lnTo>
                  <a:pt x="778950" y="389475"/>
                </a:lnTo>
                <a:lnTo>
                  <a:pt x="454388" y="389475"/>
                </a:lnTo>
                <a:lnTo>
                  <a:pt x="454387" y="389475"/>
                </a:lnTo>
                <a:cubicBezTo>
                  <a:pt x="346837" y="389475"/>
                  <a:pt x="259650" y="476662"/>
                  <a:pt x="259650" y="584212"/>
                </a:cubicBezTo>
                <a:lnTo>
                  <a:pt x="259650" y="1108618"/>
                </a:lnTo>
                <a:lnTo>
                  <a:pt x="0" y="1108618"/>
                </a:lnTo>
                <a:close/>
              </a:path>
            </a:pathLst>
          </a:custGeom>
          <a:solidFill>
            <a:srgbClr val="C8B4C8"/>
          </a:solidFill>
          <a:ln w="9525">
            <a:noFill/>
            <a:miter lim="800000"/>
            <a:headEnd/>
            <a:tailEnd/>
          </a:ln>
          <a:effectLst>
            <a:outerShdw dist="23000" dir="1439980" rotWithShape="0">
              <a:srgbClr val="808080">
                <a:alpha val="34998"/>
              </a:srgbClr>
            </a:outerShdw>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30" name="Bent Arrow 40"/>
          <p:cNvSpPr>
            <a:spLocks noChangeArrowheads="1"/>
          </p:cNvSpPr>
          <p:nvPr/>
        </p:nvSpPr>
        <p:spPr bwMode="auto">
          <a:xfrm rot="5400000">
            <a:off x="6215074" y="1142984"/>
            <a:ext cx="428628" cy="428628"/>
          </a:xfrm>
          <a:custGeom>
            <a:avLst/>
            <a:gdLst>
              <a:gd name="T0" fmla="*/ 778950 w 1038600"/>
              <a:gd name="T1" fmla="*/ 0 h 1108618"/>
              <a:gd name="T2" fmla="*/ 778950 w 1038600"/>
              <a:gd name="T3" fmla="*/ 519300 h 1108618"/>
              <a:gd name="T4" fmla="*/ 129825 w 1038600"/>
              <a:gd name="T5" fmla="*/ 1108618 h 1108618"/>
              <a:gd name="T6" fmla="*/ 1038600 w 1038600"/>
              <a:gd name="T7" fmla="*/ 259650 h 1108618"/>
              <a:gd name="T8" fmla="*/ 0 60000 65536"/>
              <a:gd name="T9" fmla="*/ 0 60000 65536"/>
              <a:gd name="T10" fmla="*/ 0 60000 65536"/>
              <a:gd name="T11" fmla="*/ 0 60000 65536"/>
              <a:gd name="T12" fmla="*/ 0 w 1038600"/>
              <a:gd name="T13" fmla="*/ 0 h 1108618"/>
              <a:gd name="T14" fmla="*/ 1038600 w 1038600"/>
              <a:gd name="T15" fmla="*/ 1108618 h 1108618"/>
            </a:gdLst>
            <a:ahLst/>
            <a:cxnLst>
              <a:cxn ang="T8">
                <a:pos x="T0" y="T1"/>
              </a:cxn>
              <a:cxn ang="T9">
                <a:pos x="T2" y="T3"/>
              </a:cxn>
              <a:cxn ang="T10">
                <a:pos x="T4" y="T5"/>
              </a:cxn>
              <a:cxn ang="T11">
                <a:pos x="T6" y="T7"/>
              </a:cxn>
            </a:cxnLst>
            <a:rect l="T12" t="T13" r="T14" b="T15"/>
            <a:pathLst>
              <a:path w="1038600" h="1108618">
                <a:moveTo>
                  <a:pt x="0" y="1108618"/>
                </a:moveTo>
                <a:lnTo>
                  <a:pt x="0" y="584213"/>
                </a:lnTo>
                <a:cubicBezTo>
                  <a:pt x="0" y="333261"/>
                  <a:pt x="203436" y="129825"/>
                  <a:pt x="454387" y="129825"/>
                </a:cubicBezTo>
                <a:lnTo>
                  <a:pt x="778950" y="129825"/>
                </a:lnTo>
                <a:lnTo>
                  <a:pt x="778950" y="0"/>
                </a:lnTo>
                <a:lnTo>
                  <a:pt x="1038600" y="259650"/>
                </a:lnTo>
                <a:lnTo>
                  <a:pt x="778950" y="519300"/>
                </a:lnTo>
                <a:lnTo>
                  <a:pt x="778950" y="389475"/>
                </a:lnTo>
                <a:lnTo>
                  <a:pt x="454388" y="389475"/>
                </a:lnTo>
                <a:lnTo>
                  <a:pt x="454387" y="389475"/>
                </a:lnTo>
                <a:cubicBezTo>
                  <a:pt x="346837" y="389475"/>
                  <a:pt x="259650" y="476662"/>
                  <a:pt x="259650" y="584212"/>
                </a:cubicBezTo>
                <a:lnTo>
                  <a:pt x="259650" y="1108618"/>
                </a:lnTo>
                <a:lnTo>
                  <a:pt x="0" y="1108618"/>
                </a:lnTo>
                <a:close/>
              </a:path>
            </a:pathLst>
          </a:custGeom>
          <a:solidFill>
            <a:srgbClr val="E5DBE5"/>
          </a:solidFill>
          <a:ln w="9525">
            <a:noFill/>
            <a:miter lim="800000"/>
            <a:headEnd/>
            <a:tailEnd/>
          </a:ln>
          <a:effectLst>
            <a:outerShdw dist="23000" dir="1439980" rotWithShape="0">
              <a:srgbClr val="808080">
                <a:alpha val="34998"/>
              </a:srgbClr>
            </a:outerShdw>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31" name="Line 17"/>
          <p:cNvSpPr>
            <a:spLocks noChangeShapeType="1"/>
          </p:cNvSpPr>
          <p:nvPr/>
        </p:nvSpPr>
        <p:spPr bwMode="auto">
          <a:xfrm>
            <a:off x="4643438" y="4929198"/>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3" name="AutoShape 10"/>
          <p:cNvSpPr>
            <a:spLocks noChangeArrowheads="1"/>
          </p:cNvSpPr>
          <p:nvPr/>
        </p:nvSpPr>
        <p:spPr bwMode="auto">
          <a:xfrm>
            <a:off x="5000628" y="5643578"/>
            <a:ext cx="2132011" cy="500066"/>
          </a:xfrm>
          <a:prstGeom prst="roundRect">
            <a:avLst>
              <a:gd name="adj" fmla="val 22537"/>
            </a:avLst>
          </a:prstGeom>
          <a:solidFill>
            <a:srgbClr val="164374"/>
          </a:solidFill>
          <a:ln>
            <a:noFill/>
          </a:ln>
        </p:spPr>
        <p:txBody>
          <a:bodyPr wrap="none" anchor="ctr"/>
          <a:lstStyle/>
          <a:p>
            <a:pPr algn="ctr"/>
            <a:r>
              <a:rPr lang="zh-CN" altLang="en-US" sz="1000" b="1" dirty="0" smtClean="0">
                <a:solidFill>
                  <a:schemeClr val="bg1"/>
                </a:solidFill>
                <a:latin typeface="微软雅黑" pitchFamily="34" charset="-122"/>
                <a:ea typeface="经典繁仿黑"/>
              </a:rPr>
              <a:t>转账：通过网银转账支付</a:t>
            </a:r>
            <a:endParaRPr lang="zh-CN" altLang="en-US" sz="1000" b="1" dirty="0">
              <a:solidFill>
                <a:schemeClr val="bg1"/>
              </a:solidFill>
              <a:latin typeface="微软雅黑" pitchFamily="34" charset="-122"/>
              <a:ea typeface="经典繁仿黑"/>
            </a:endParaRPr>
          </a:p>
        </p:txBody>
      </p:sp>
      <p:sp>
        <p:nvSpPr>
          <p:cNvPr id="34" name="AutoShape 10"/>
          <p:cNvSpPr>
            <a:spLocks noChangeArrowheads="1"/>
          </p:cNvSpPr>
          <p:nvPr/>
        </p:nvSpPr>
        <p:spPr bwMode="auto">
          <a:xfrm>
            <a:off x="2428860" y="5643578"/>
            <a:ext cx="2143140" cy="500066"/>
          </a:xfrm>
          <a:prstGeom prst="roundRect">
            <a:avLst>
              <a:gd name="adj" fmla="val 22537"/>
            </a:avLst>
          </a:prstGeom>
          <a:solidFill>
            <a:srgbClr val="164374"/>
          </a:solidFill>
          <a:ln>
            <a:noFill/>
          </a:ln>
        </p:spPr>
        <p:txBody>
          <a:bodyPr wrap="none" anchor="ctr"/>
          <a:lstStyle/>
          <a:p>
            <a:pPr algn="ctr"/>
            <a:r>
              <a:rPr lang="zh-CN" altLang="en-US" sz="1000" b="1" dirty="0" smtClean="0">
                <a:solidFill>
                  <a:schemeClr val="bg1"/>
                </a:solidFill>
                <a:latin typeface="微软雅黑" pitchFamily="34" charset="-122"/>
                <a:ea typeface="经典繁仿黑"/>
              </a:rPr>
              <a:t>    现金：到现金出纳窗签名领取现金        </a:t>
            </a:r>
            <a:endParaRPr lang="zh-CN" altLang="en-US" sz="1000" b="1" dirty="0">
              <a:solidFill>
                <a:schemeClr val="bg1"/>
              </a:solidFill>
              <a:latin typeface="微软雅黑" pitchFamily="34" charset="-122"/>
              <a:ea typeface="经典繁仿黑"/>
            </a:endParaRPr>
          </a:p>
        </p:txBody>
      </p:sp>
      <p:sp>
        <p:nvSpPr>
          <p:cNvPr id="35" name="Line 15"/>
          <p:cNvSpPr>
            <a:spLocks noChangeShapeType="1"/>
          </p:cNvSpPr>
          <p:nvPr/>
        </p:nvSpPr>
        <p:spPr bwMode="auto">
          <a:xfrm>
            <a:off x="3214678" y="5286388"/>
            <a:ext cx="2880000" cy="0"/>
          </a:xfrm>
          <a:prstGeom prst="line">
            <a:avLst/>
          </a:prstGeom>
          <a:noFill/>
          <a:ln w="19050" cap="rnd">
            <a:solidFill>
              <a:schemeClr val="bg2">
                <a:lumMod val="25000"/>
              </a:schemeClr>
            </a:solidFill>
            <a:prstDash val="sysDot"/>
            <a:round/>
            <a:headEnd/>
            <a:tailEn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6" name="Line 16"/>
          <p:cNvSpPr>
            <a:spLocks noChangeShapeType="1"/>
          </p:cNvSpPr>
          <p:nvPr/>
        </p:nvSpPr>
        <p:spPr bwMode="auto">
          <a:xfrm>
            <a:off x="6072198" y="5286388"/>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7" name="Line 16"/>
          <p:cNvSpPr>
            <a:spLocks noChangeShapeType="1"/>
          </p:cNvSpPr>
          <p:nvPr/>
        </p:nvSpPr>
        <p:spPr bwMode="auto">
          <a:xfrm>
            <a:off x="3214678" y="5286388"/>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9" name="Line 16"/>
          <p:cNvSpPr>
            <a:spLocks noChangeShapeType="1"/>
          </p:cNvSpPr>
          <p:nvPr/>
        </p:nvSpPr>
        <p:spPr bwMode="auto">
          <a:xfrm>
            <a:off x="4643438" y="285749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38" name="AutoShape 10"/>
          <p:cNvSpPr>
            <a:spLocks noChangeArrowheads="1"/>
          </p:cNvSpPr>
          <p:nvPr/>
        </p:nvSpPr>
        <p:spPr bwMode="auto">
          <a:xfrm>
            <a:off x="2714612" y="2500306"/>
            <a:ext cx="3786214" cy="428628"/>
          </a:xfrm>
          <a:prstGeom prst="roundRect">
            <a:avLst>
              <a:gd name="adj" fmla="val 22537"/>
            </a:avLst>
          </a:prstGeom>
          <a:solidFill>
            <a:srgbClr val="C8B4C8"/>
          </a:solidFill>
          <a:ln>
            <a:noFill/>
          </a:ln>
        </p:spPr>
        <p:txBody>
          <a:bodyPr wrap="none" anchor="ctr"/>
          <a:lstStyle/>
          <a:p>
            <a:pPr algn="ctr">
              <a:lnSpc>
                <a:spcPct val="120000"/>
              </a:lnSpc>
            </a:pPr>
            <a:r>
              <a:rPr lang="zh-CN" altLang="en-US" sz="1100" dirty="0" smtClean="0">
                <a:latin typeface="微软雅黑" pitchFamily="34" charset="-122"/>
                <a:ea typeface="微软雅黑" pitchFamily="34" charset="-122"/>
              </a:rPr>
              <a:t>按黏贴要求有序将票据黏贴在黏贴单上</a:t>
            </a:r>
            <a:endParaRPr lang="en-US" altLang="zh-CN" sz="1100" dirty="0" smtClean="0">
              <a:latin typeface="微软雅黑" pitchFamily="34" charset="-122"/>
              <a:ea typeface="微软雅黑"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0"/>
          <p:cNvSpPr>
            <a:spLocks noChangeArrowheads="1"/>
          </p:cNvSpPr>
          <p:nvPr/>
        </p:nvSpPr>
        <p:spPr bwMode="auto">
          <a:xfrm>
            <a:off x="2643174" y="214290"/>
            <a:ext cx="3714776" cy="500066"/>
          </a:xfrm>
          <a:prstGeom prst="roundRect">
            <a:avLst>
              <a:gd name="adj" fmla="val 22537"/>
            </a:avLst>
          </a:prstGeom>
          <a:solidFill>
            <a:srgbClr val="003300"/>
          </a:solidFill>
          <a:ln>
            <a:noFill/>
          </a:ln>
        </p:spPr>
        <p:txBody>
          <a:bodyPr wrap="none" anchor="ctr"/>
          <a:lstStyle/>
          <a:p>
            <a:pPr algn="ctr"/>
            <a:r>
              <a:rPr lang="zh-CN" altLang="en-US" sz="2400" b="1" dirty="0" smtClean="0">
                <a:solidFill>
                  <a:schemeClr val="bg1"/>
                </a:solidFill>
                <a:latin typeface="黑体" pitchFamily="49" charset="-122"/>
                <a:ea typeface="黑体" pitchFamily="49" charset="-122"/>
              </a:rPr>
              <a:t>加班费报账流程</a:t>
            </a:r>
            <a:endParaRPr lang="zh-CN" altLang="en-US" sz="2400" b="1" dirty="0">
              <a:solidFill>
                <a:schemeClr val="bg1"/>
              </a:solidFill>
              <a:latin typeface="黑体" pitchFamily="49" charset="-122"/>
              <a:ea typeface="黑体" pitchFamily="49" charset="-122"/>
            </a:endParaRPr>
          </a:p>
        </p:txBody>
      </p:sp>
      <p:sp>
        <p:nvSpPr>
          <p:cNvPr id="3" name="Line 17"/>
          <p:cNvSpPr>
            <a:spLocks noChangeShapeType="1"/>
          </p:cNvSpPr>
          <p:nvPr/>
        </p:nvSpPr>
        <p:spPr bwMode="auto">
          <a:xfrm>
            <a:off x="4357686" y="1643050"/>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4" name="Line 16"/>
          <p:cNvSpPr>
            <a:spLocks noChangeShapeType="1"/>
          </p:cNvSpPr>
          <p:nvPr/>
        </p:nvSpPr>
        <p:spPr bwMode="auto">
          <a:xfrm>
            <a:off x="4357686" y="2500306"/>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7" name="AutoShape 8"/>
          <p:cNvSpPr>
            <a:spLocks noChangeArrowheads="1"/>
          </p:cNvSpPr>
          <p:nvPr/>
        </p:nvSpPr>
        <p:spPr bwMode="auto">
          <a:xfrm>
            <a:off x="3071802" y="1285860"/>
            <a:ext cx="2714644" cy="428629"/>
          </a:xfrm>
          <a:prstGeom prst="roundRect">
            <a:avLst>
              <a:gd name="adj" fmla="val 24375"/>
            </a:avLst>
          </a:prstGeom>
          <a:solidFill>
            <a:srgbClr val="C8B4C8"/>
          </a:solidFill>
          <a:ln w="9525">
            <a:noFill/>
            <a:round/>
            <a:headEnd/>
            <a:tailEnd/>
          </a:ln>
        </p:spPr>
        <p:txBody>
          <a:bodyPr wrap="none" anchor="ctr"/>
          <a:lstStyle/>
          <a:p>
            <a:pPr algn="ctr"/>
            <a:r>
              <a:rPr lang="zh-CN" altLang="en-US" sz="1400" b="1" dirty="0" smtClean="0">
                <a:solidFill>
                  <a:schemeClr val="bg1"/>
                </a:solidFill>
                <a:latin typeface="微软雅黑" pitchFamily="34" charset="-122"/>
                <a:ea typeface="微软雅黑" pitchFamily="34" charset="-122"/>
              </a:rPr>
              <a:t>加班费报销</a:t>
            </a:r>
            <a:endParaRPr lang="zh-CN" altLang="en-US" sz="1400" b="1" dirty="0">
              <a:solidFill>
                <a:schemeClr val="bg1"/>
              </a:solidFill>
              <a:latin typeface="微软雅黑" pitchFamily="34" charset="-122"/>
              <a:ea typeface="微软雅黑" pitchFamily="34" charset="-122"/>
            </a:endParaRPr>
          </a:p>
        </p:txBody>
      </p:sp>
      <p:sp>
        <p:nvSpPr>
          <p:cNvPr id="8" name="AutoShape 5"/>
          <p:cNvSpPr>
            <a:spLocks noChangeArrowheads="1"/>
          </p:cNvSpPr>
          <p:nvPr/>
        </p:nvSpPr>
        <p:spPr bwMode="auto">
          <a:xfrm rot="10800000">
            <a:off x="2643174" y="2000240"/>
            <a:ext cx="3571900"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r>
              <a:rPr lang="zh-CN" altLang="en-US" sz="1100" dirty="0" smtClean="0">
                <a:latin typeface="华文仿宋" pitchFamily="2" charset="-122"/>
                <a:ea typeface="华文仿宋" pitchFamily="2" charset="-122"/>
              </a:rPr>
              <a:t>详填</a:t>
            </a:r>
            <a:r>
              <a:rPr lang="en-US" altLang="zh-CN" sz="1100" dirty="0" smtClean="0">
                <a:latin typeface="华文仿宋" pitchFamily="2" charset="-122"/>
                <a:ea typeface="华文仿宋" pitchFamily="2" charset="-122"/>
              </a:rPr>
              <a:t>《</a:t>
            </a:r>
            <a:r>
              <a:rPr lang="zh-CN" altLang="en-US" sz="1100" dirty="0" smtClean="0">
                <a:latin typeface="华文仿宋" pitchFamily="2" charset="-122"/>
                <a:ea typeface="华文仿宋" pitchFamily="2" charset="-122"/>
              </a:rPr>
              <a:t>中山大学新华学院教职工实际加班报销汇总表 </a:t>
            </a:r>
            <a:r>
              <a:rPr lang="en-US" altLang="zh-CN" sz="1100" dirty="0" smtClean="0">
                <a:latin typeface="华文仿宋" pitchFamily="2" charset="-122"/>
                <a:ea typeface="华文仿宋" pitchFamily="2" charset="-122"/>
              </a:rPr>
              <a:t>》</a:t>
            </a:r>
          </a:p>
          <a:p>
            <a:pPr algn="ctr"/>
            <a:r>
              <a:rPr lang="zh-CN" altLang="en-US" sz="1100" dirty="0" smtClean="0">
                <a:latin typeface="华文仿宋" pitchFamily="2" charset="-122"/>
                <a:ea typeface="华文仿宋" pitchFamily="2" charset="-122"/>
              </a:rPr>
              <a:t>（可在人事部网页上直接下载打印）</a:t>
            </a:r>
            <a:endParaRPr lang="zh-CN" altLang="en-US" sz="1100" dirty="0">
              <a:latin typeface="华文仿宋" pitchFamily="2" charset="-122"/>
              <a:ea typeface="华文仿宋" pitchFamily="2" charset="-122"/>
            </a:endParaRPr>
          </a:p>
        </p:txBody>
      </p:sp>
      <p:sp>
        <p:nvSpPr>
          <p:cNvPr id="10" name="Line 16"/>
          <p:cNvSpPr>
            <a:spLocks noChangeShapeType="1"/>
          </p:cNvSpPr>
          <p:nvPr/>
        </p:nvSpPr>
        <p:spPr bwMode="auto">
          <a:xfrm>
            <a:off x="4357686" y="3357562"/>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11" name="AutoShape 10"/>
          <p:cNvSpPr>
            <a:spLocks noChangeArrowheads="1"/>
          </p:cNvSpPr>
          <p:nvPr/>
        </p:nvSpPr>
        <p:spPr bwMode="auto">
          <a:xfrm>
            <a:off x="2928926" y="4786322"/>
            <a:ext cx="3143272" cy="500066"/>
          </a:xfrm>
          <a:prstGeom prst="roundRect">
            <a:avLst>
              <a:gd name="adj" fmla="val 22537"/>
            </a:avLst>
          </a:prstGeom>
          <a:solidFill>
            <a:srgbClr val="C8B4C8"/>
          </a:solidFill>
          <a:ln>
            <a:noFill/>
          </a:ln>
        </p:spPr>
        <p:txBody>
          <a:bodyPr wrap="none" anchor="ctr"/>
          <a:lstStyle/>
          <a:p>
            <a:pPr algn="ctr"/>
            <a:r>
              <a:rPr lang="zh-CN" altLang="en-US" sz="1200" dirty="0" smtClean="0">
                <a:latin typeface="华文仿宋" pitchFamily="2" charset="-122"/>
                <a:ea typeface="华文仿宋" pitchFamily="2" charset="-122"/>
              </a:rPr>
              <a:t>审批通过后由人事部交财务工作部与工资同发</a:t>
            </a:r>
            <a:endParaRPr lang="en-US" altLang="zh-CN" sz="1200" dirty="0" smtClean="0">
              <a:latin typeface="华文仿宋" pitchFamily="2" charset="-122"/>
              <a:ea typeface="华文仿宋" pitchFamily="2" charset="-122"/>
            </a:endParaRPr>
          </a:p>
        </p:txBody>
      </p:sp>
      <p:sp>
        <p:nvSpPr>
          <p:cNvPr id="12" name="Line 16"/>
          <p:cNvSpPr>
            <a:spLocks noChangeShapeType="1"/>
          </p:cNvSpPr>
          <p:nvPr/>
        </p:nvSpPr>
        <p:spPr bwMode="auto">
          <a:xfrm>
            <a:off x="4357686" y="4357694"/>
            <a:ext cx="0" cy="333375"/>
          </a:xfrm>
          <a:prstGeom prst="line">
            <a:avLst/>
          </a:prstGeom>
          <a:noFill/>
          <a:ln w="19050" cap="rnd">
            <a:solidFill>
              <a:schemeClr val="bg2">
                <a:lumMod val="25000"/>
              </a:schemeClr>
            </a:solidFill>
            <a:prstDash val="sysDot"/>
            <a:round/>
            <a:headEnd/>
            <a:tailEnd type="triangle" w="med" len="med"/>
          </a:ln>
          <a:extLst>
            <a:ext uri="{909E8E84-426E-40DD-AFC4-6F175D3DCCD1}"/>
          </a:extLst>
        </p:spPr>
        <p:txBody>
          <a:bodyPr wrap="none" anchor="ctr"/>
          <a:lstStyle/>
          <a:p>
            <a:pPr fontAlgn="auto">
              <a:spcBef>
                <a:spcPts val="0"/>
              </a:spcBef>
              <a:spcAft>
                <a:spcPts val="0"/>
              </a:spcAft>
              <a:defRPr/>
            </a:pPr>
            <a:endParaRPr lang="zh-CN" altLang="en-US">
              <a:latin typeface="+mn-lt"/>
              <a:ea typeface="+mn-ea"/>
            </a:endParaRPr>
          </a:p>
        </p:txBody>
      </p:sp>
      <p:sp>
        <p:nvSpPr>
          <p:cNvPr id="13" name="AutoShape 5"/>
          <p:cNvSpPr>
            <a:spLocks noChangeArrowheads="1"/>
          </p:cNvSpPr>
          <p:nvPr/>
        </p:nvSpPr>
        <p:spPr bwMode="auto">
          <a:xfrm rot="10800000">
            <a:off x="2143108" y="2857496"/>
            <a:ext cx="4572032"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zh-CN" altLang="en-US" sz="1200" dirty="0">
              <a:latin typeface="微软雅黑" pitchFamily="34" charset="-122"/>
              <a:ea typeface="微软雅黑" pitchFamily="34" charset="-122"/>
            </a:endParaRPr>
          </a:p>
        </p:txBody>
      </p:sp>
      <p:sp>
        <p:nvSpPr>
          <p:cNvPr id="14" name="AutoShape 4"/>
          <p:cNvSpPr>
            <a:spLocks noChangeArrowheads="1"/>
          </p:cNvSpPr>
          <p:nvPr/>
        </p:nvSpPr>
        <p:spPr bwMode="auto">
          <a:xfrm rot="10800000">
            <a:off x="2428860" y="2928934"/>
            <a:ext cx="4000528" cy="428628"/>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r>
              <a:rPr lang="zh-CN" altLang="en-US" sz="1400" b="1" u="sng" dirty="0" smtClean="0">
                <a:latin typeface="华文仿宋" pitchFamily="2" charset="-122"/>
                <a:ea typeface="华文仿宋" pitchFamily="2" charset="-122"/>
              </a:rPr>
              <a:t>部门审批</a:t>
            </a:r>
            <a:r>
              <a:rPr lang="zh-CN" altLang="en-US" sz="1200" dirty="0" smtClean="0">
                <a:latin typeface="华文仿宋" pitchFamily="2" charset="-122"/>
                <a:ea typeface="华文仿宋" pitchFamily="2" charset="-122"/>
              </a:rPr>
              <a:t>：由系部负责人及分管院领导审批</a:t>
            </a:r>
            <a:endParaRPr lang="zh-CN" altLang="en-US" sz="1200" dirty="0">
              <a:latin typeface="华文仿宋" pitchFamily="2" charset="-122"/>
              <a:ea typeface="华文仿宋" pitchFamily="2" charset="-122"/>
            </a:endParaRPr>
          </a:p>
        </p:txBody>
      </p:sp>
      <p:sp>
        <p:nvSpPr>
          <p:cNvPr id="15" name="AutoShape 5"/>
          <p:cNvSpPr>
            <a:spLocks noChangeArrowheads="1"/>
          </p:cNvSpPr>
          <p:nvPr/>
        </p:nvSpPr>
        <p:spPr bwMode="auto">
          <a:xfrm rot="10800000">
            <a:off x="2285984" y="3714752"/>
            <a:ext cx="4572032" cy="571504"/>
          </a:xfrm>
          <a:prstGeom prst="roundRect">
            <a:avLst>
              <a:gd name="adj" fmla="val 6171"/>
            </a:avLst>
          </a:prstGeom>
          <a:solidFill>
            <a:srgbClr val="E5DBE5"/>
          </a:solidFill>
          <a:ln w="9525" algn="ctr">
            <a:solidFill>
              <a:srgbClr val="C0C0C0"/>
            </a:solidFill>
            <a:round/>
            <a:headEnd/>
            <a:tailEnd/>
          </a:ln>
        </p:spPr>
        <p:txBody>
          <a:bodyPr rot="10800000" wrap="none" anchor="ctr"/>
          <a:lstStyle/>
          <a:p>
            <a:pPr algn="ctr">
              <a:lnSpc>
                <a:spcPct val="120000"/>
              </a:lnSpc>
            </a:pPr>
            <a:endParaRPr lang="zh-CN" altLang="en-US" sz="1200" dirty="0">
              <a:latin typeface="微软雅黑" pitchFamily="34" charset="-122"/>
              <a:ea typeface="微软雅黑" pitchFamily="34" charset="-122"/>
            </a:endParaRPr>
          </a:p>
        </p:txBody>
      </p:sp>
      <p:sp>
        <p:nvSpPr>
          <p:cNvPr id="16" name="AutoShape 4"/>
          <p:cNvSpPr>
            <a:spLocks noChangeArrowheads="1"/>
          </p:cNvSpPr>
          <p:nvPr/>
        </p:nvSpPr>
        <p:spPr bwMode="auto">
          <a:xfrm rot="10800000">
            <a:off x="2571736" y="3786190"/>
            <a:ext cx="4000528" cy="428628"/>
          </a:xfrm>
          <a:prstGeom prst="roundRect">
            <a:avLst>
              <a:gd name="adj" fmla="val 6171"/>
            </a:avLst>
          </a:prstGeom>
          <a:gradFill rotWithShape="1">
            <a:gsLst>
              <a:gs pos="0">
                <a:srgbClr val="DDDDDD"/>
              </a:gs>
              <a:gs pos="100000">
                <a:schemeClr val="bg1"/>
              </a:gs>
            </a:gsLst>
            <a:lin ang="5400000" scaled="1"/>
          </a:gradFill>
          <a:ln w="22225" algn="ctr">
            <a:solidFill>
              <a:srgbClr val="C0C0C0"/>
            </a:solidFill>
            <a:prstDash val="sysDash"/>
            <a:round/>
            <a:headEnd/>
            <a:tailEnd/>
          </a:ln>
        </p:spPr>
        <p:txBody>
          <a:bodyPr rot="10800000" wrap="none" anchor="ctr"/>
          <a:lstStyle/>
          <a:p>
            <a:pPr algn="ctr"/>
            <a:r>
              <a:rPr lang="zh-CN" altLang="en-US" sz="1400" b="1" u="sng" dirty="0" smtClean="0">
                <a:latin typeface="华文仿宋" pitchFamily="2" charset="-122"/>
                <a:ea typeface="华文仿宋" pitchFamily="2" charset="-122"/>
              </a:rPr>
              <a:t>人事审批</a:t>
            </a:r>
            <a:r>
              <a:rPr lang="zh-CN" altLang="en-US" sz="1200" dirty="0" smtClean="0">
                <a:latin typeface="华文仿宋" pitchFamily="2" charset="-122"/>
                <a:ea typeface="华文仿宋" pitchFamily="2" charset="-122"/>
              </a:rPr>
              <a:t>：由人事部门领导审批</a:t>
            </a:r>
            <a:endParaRPr lang="zh-CN" altLang="en-US" sz="1200" dirty="0">
              <a:latin typeface="华文仿宋" pitchFamily="2" charset="-122"/>
              <a:ea typeface="华文仿宋" pitchFamily="2" charset="-122"/>
            </a:endParaRPr>
          </a:p>
        </p:txBody>
      </p:sp>
    </p:spTree>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E5DBE5"/>
        </a:solidFill>
        <a:ln w="9525" algn="ctr">
          <a:solidFill>
            <a:srgbClr val="C0C0C0"/>
          </a:solidFill>
          <a:round/>
          <a:headEnd/>
          <a:tailEnd/>
        </a:ln>
      </a:spPr>
      <a:bodyPr rot="10800000" wrap="none" anchor="ctr"/>
      <a:lstStyle>
        <a:defPPr algn="ctr">
          <a:lnSpc>
            <a:spcPct val="120000"/>
          </a:lnSpc>
          <a:defRPr sz="1200" dirty="0" smtClean="0">
            <a:latin typeface="华文仿宋" pitchFamily="2" charset="-122"/>
            <a:ea typeface="华文仿宋" pitchFamily="2" charset="-122"/>
          </a:defRPr>
        </a:defPPr>
      </a:lstStyle>
    </a:sp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3052</TotalTime>
  <Words>4165</Words>
  <PresentationFormat>全屏显示(4:3)</PresentationFormat>
  <Paragraphs>342</Paragraphs>
  <Slides>15</Slides>
  <Notes>0</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默认设计模板</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dc:creator>
  <cp:lastModifiedBy>Lenovo</cp:lastModifiedBy>
  <cp:revision>331</cp:revision>
  <dcterms:created xsi:type="dcterms:W3CDTF">2016-01-22T03:16:38Z</dcterms:created>
  <dcterms:modified xsi:type="dcterms:W3CDTF">2016-05-12T08:53:09Z</dcterms:modified>
</cp:coreProperties>
</file>